
<file path=[Content_Types].xml><?xml version="1.0" encoding="utf-8"?>
<Types xmlns="http://schemas.openxmlformats.org/package/2006/content-types">
  <Default Extension="png" ContentType="image/png"/>
  <Default Extension="tmp"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theme/themeOverride36.xml" ContentType="application/vnd.openxmlformats-officedocument.themeOverride+xml"/>
  <Override PartName="/ppt/theme/themeOverride37.xml" ContentType="application/vnd.openxmlformats-officedocument.themeOverride+xml"/>
  <Override PartName="/ppt/theme/themeOverride38.xml" ContentType="application/vnd.openxmlformats-officedocument.themeOverride+xml"/>
  <Override PartName="/ppt/theme/themeOverride39.xml" ContentType="application/vnd.openxmlformats-officedocument.themeOverride+xml"/>
  <Override PartName="/ppt/theme/themeOverride40.xml" ContentType="application/vnd.openxmlformats-officedocument.themeOverride+xml"/>
  <Override PartName="/ppt/theme/themeOverride41.xml" ContentType="application/vnd.openxmlformats-officedocument.themeOverride+xml"/>
  <Override PartName="/ppt/theme/themeOverride42.xml" ContentType="application/vnd.openxmlformats-officedocument.themeOverride+xml"/>
  <Override PartName="/ppt/theme/themeOverride43.xml" ContentType="application/vnd.openxmlformats-officedocument.themeOverride+xml"/>
  <Override PartName="/ppt/theme/themeOverride44.xml" ContentType="application/vnd.openxmlformats-officedocument.themeOverride+xml"/>
  <Override PartName="/ppt/theme/themeOverride45.xml" ContentType="application/vnd.openxmlformats-officedocument.themeOverride+xml"/>
  <Override PartName="/ppt/theme/themeOverride46.xml" ContentType="application/vnd.openxmlformats-officedocument.themeOverride+xml"/>
  <Override PartName="/ppt/theme/themeOverride47.xml" ContentType="application/vnd.openxmlformats-officedocument.themeOverride+xml"/>
  <Override PartName="/ppt/theme/themeOverride48.xml" ContentType="application/vnd.openxmlformats-officedocument.themeOverride+xml"/>
  <Override PartName="/ppt/theme/themeOverride49.xml" ContentType="application/vnd.openxmlformats-officedocument.themeOverride+xml"/>
  <Override PartName="/ppt/theme/themeOverride5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302" r:id="rId3"/>
    <p:sldId id="303" r:id="rId4"/>
    <p:sldId id="304" r:id="rId5"/>
    <p:sldId id="305" r:id="rId6"/>
    <p:sldId id="306" r:id="rId7"/>
    <p:sldId id="289" r:id="rId8"/>
    <p:sldId id="270" r:id="rId9"/>
    <p:sldId id="260" r:id="rId10"/>
    <p:sldId id="265" r:id="rId11"/>
    <p:sldId id="266" r:id="rId12"/>
    <p:sldId id="271" r:id="rId13"/>
    <p:sldId id="272" r:id="rId14"/>
    <p:sldId id="273" r:id="rId15"/>
    <p:sldId id="274" r:id="rId16"/>
    <p:sldId id="267" r:id="rId17"/>
    <p:sldId id="268" r:id="rId18"/>
    <p:sldId id="269" r:id="rId19"/>
    <p:sldId id="280" r:id="rId20"/>
    <p:sldId id="277" r:id="rId21"/>
    <p:sldId id="278" r:id="rId22"/>
    <p:sldId id="279" r:id="rId23"/>
    <p:sldId id="307" r:id="rId24"/>
    <p:sldId id="281" r:id="rId25"/>
    <p:sldId id="282" r:id="rId26"/>
    <p:sldId id="284" r:id="rId27"/>
    <p:sldId id="283" r:id="rId28"/>
    <p:sldId id="308" r:id="rId29"/>
    <p:sldId id="309" r:id="rId30"/>
    <p:sldId id="310" r:id="rId31"/>
    <p:sldId id="311" r:id="rId32"/>
    <p:sldId id="312" r:id="rId33"/>
    <p:sldId id="313" r:id="rId34"/>
    <p:sldId id="314" r:id="rId35"/>
    <p:sldId id="315" r:id="rId36"/>
    <p:sldId id="316" r:id="rId37"/>
    <p:sldId id="285" r:id="rId38"/>
    <p:sldId id="286" r:id="rId39"/>
    <p:sldId id="287" r:id="rId40"/>
    <p:sldId id="288" r:id="rId41"/>
    <p:sldId id="290" r:id="rId42"/>
    <p:sldId id="291" r:id="rId43"/>
    <p:sldId id="292" r:id="rId44"/>
    <p:sldId id="293" r:id="rId45"/>
    <p:sldId id="294" r:id="rId46"/>
    <p:sldId id="296" r:id="rId47"/>
    <p:sldId id="297" r:id="rId48"/>
    <p:sldId id="299" r:id="rId49"/>
    <p:sldId id="298" r:id="rId50"/>
    <p:sldId id="300" r:id="rId51"/>
    <p:sldId id="301" r:id="rId52"/>
    <p:sldId id="262"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26" autoAdjust="0"/>
    <p:restoredTop sz="94660" autoAdjust="0"/>
  </p:normalViewPr>
  <p:slideViewPr>
    <p:cSldViewPr>
      <p:cViewPr>
        <p:scale>
          <a:sx n="111" d="100"/>
          <a:sy n="111" d="100"/>
        </p:scale>
        <p:origin x="-9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295324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2656910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593373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3975859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D36E2-1A70-4694-A5DA-91CF3223F04B}" type="datetimeFigureOut">
              <a:rPr lang="en-GB" smtClean="0"/>
              <a:t>19/02/2012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552572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12D36E2-1A70-4694-A5DA-91CF3223F04B}" type="datetimeFigureOut">
              <a:rPr lang="en-GB" smtClean="0"/>
              <a:t>19/02/2012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192654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12D36E2-1A70-4694-A5DA-91CF3223F04B}" type="datetimeFigureOut">
              <a:rPr lang="en-GB" smtClean="0"/>
              <a:t>19/02/2012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4288183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12D36E2-1A70-4694-A5DA-91CF3223F04B}" type="datetimeFigureOut">
              <a:rPr lang="en-GB" smtClean="0"/>
              <a:t>19/02/2012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754396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D36E2-1A70-4694-A5DA-91CF3223F04B}" type="datetimeFigureOut">
              <a:rPr lang="en-GB" smtClean="0"/>
              <a:t>19/02/2012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3601076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D36E2-1A70-4694-A5DA-91CF3223F04B}" type="datetimeFigureOut">
              <a:rPr lang="en-GB" smtClean="0"/>
              <a:t>19/02/2012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425731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D36E2-1A70-4694-A5DA-91CF3223F04B}" type="datetimeFigureOut">
              <a:rPr lang="en-GB" smtClean="0"/>
              <a:t>19/02/2012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074193-C12C-4414-B8C1-10695A1D48E4}" type="slidenum">
              <a:rPr lang="en-GB" smtClean="0"/>
              <a:t>‹#›</a:t>
            </a:fld>
            <a:endParaRPr lang="en-GB"/>
          </a:p>
        </p:txBody>
      </p:sp>
    </p:spTree>
    <p:extLst>
      <p:ext uri="{BB962C8B-B14F-4D97-AF65-F5344CB8AC3E}">
        <p14:creationId xmlns:p14="http://schemas.microsoft.com/office/powerpoint/2010/main" val="1551810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D36E2-1A70-4694-A5DA-91CF3223F04B}" type="datetimeFigureOut">
              <a:rPr lang="en-GB" smtClean="0"/>
              <a:t>19/02/2012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74193-C12C-4414-B8C1-10695A1D48E4}" type="slidenum">
              <a:rPr lang="en-GB" smtClean="0"/>
              <a:t>‹#›</a:t>
            </a:fld>
            <a:endParaRPr lang="en-GB"/>
          </a:p>
        </p:txBody>
      </p:sp>
    </p:spTree>
    <p:extLst>
      <p:ext uri="{BB962C8B-B14F-4D97-AF65-F5344CB8AC3E}">
        <p14:creationId xmlns:p14="http://schemas.microsoft.com/office/powerpoint/2010/main" val="2999901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6.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4.tmp"/></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1.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8.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9.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0.xml"/><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2.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3.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4.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5.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6.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8.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9.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0.xml"/><Relationship Id="rId4" Type="http://schemas.openxmlformats.org/officeDocument/2006/relationships/image" Target="../media/image14.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1.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3.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4.xml"/><Relationship Id="rId4" Type="http://schemas.openxmlformats.org/officeDocument/2006/relationships/image" Target="../media/image16.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5.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6.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8.xml"/><Relationship Id="rId4" Type="http://schemas.openxmlformats.org/officeDocument/2006/relationships/image" Target="../media/image17.wm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49.xml"/><Relationship Id="rId4" Type="http://schemas.openxmlformats.org/officeDocument/2006/relationships/image" Target="../media/image18.wmf"/></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image" Target="../media/image5.tmp"/></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smtClean="0"/>
              <a:t>Presentation 14</a:t>
            </a:r>
            <a:r>
              <a:rPr lang="en-GB" baseline="30000" dirty="0" smtClean="0"/>
              <a:t>th</a:t>
            </a:r>
            <a:r>
              <a:rPr lang="en-GB" dirty="0" smtClean="0"/>
              <a:t> February</a:t>
            </a:r>
            <a:endParaRPr lang="en-GB" dirty="0"/>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smtClean="0"/>
              <a:t> </a:t>
            </a:r>
            <a:endParaRPr lang="en-GB" dirty="0"/>
          </a:p>
        </p:txBody>
      </p:sp>
      <p:pic>
        <p:nvPicPr>
          <p:cNvPr id="1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 y="-54049"/>
            <a:ext cx="9180512" cy="6912049"/>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20" name="TextBox 19"/>
          <p:cNvSpPr txBox="1"/>
          <p:nvPr/>
        </p:nvSpPr>
        <p:spPr>
          <a:xfrm>
            <a:off x="73373" y="188640"/>
            <a:ext cx="3922563" cy="646331"/>
          </a:xfrm>
          <a:prstGeom prst="rect">
            <a:avLst/>
          </a:prstGeom>
          <a:noFill/>
        </p:spPr>
        <p:txBody>
          <a:bodyPr wrap="square" rtlCol="0">
            <a:spAutoFit/>
          </a:bodyPr>
          <a:lstStyle/>
          <a:p>
            <a:r>
              <a:rPr lang="en-GB" b="1" dirty="0" smtClean="0"/>
              <a:t>Chemical Engineering</a:t>
            </a:r>
          </a:p>
          <a:p>
            <a:r>
              <a:rPr lang="en-GB" b="1" dirty="0" smtClean="0"/>
              <a:t>Design Projects 4 </a:t>
            </a:r>
            <a:endParaRPr lang="en-GB" b="1" dirty="0"/>
          </a:p>
        </p:txBody>
      </p:sp>
      <p:pic>
        <p:nvPicPr>
          <p:cNvPr id="21" name="Picture 9" descr="http://upload.wikimedia.org/wikipedia/en/thumb/0/0f/University_of_Edinburgh_logo.svg/200px-University_of_Edinburgh_logo.svg.png"/>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914923" y="15875"/>
            <a:ext cx="1102902" cy="1108417"/>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217712" y="1135024"/>
            <a:ext cx="6982397" cy="1107996"/>
          </a:xfrm>
          <a:prstGeom prst="rect">
            <a:avLst/>
          </a:prstGeom>
          <a:noFill/>
        </p:spPr>
        <p:txBody>
          <a:bodyPr wrap="square" rtlCol="0">
            <a:spAutoFit/>
          </a:bodyPr>
          <a:lstStyle/>
          <a:p>
            <a:r>
              <a:rPr lang="en-GB" sz="6600" b="1" dirty="0" smtClean="0">
                <a:solidFill>
                  <a:srgbClr val="C75F09"/>
                </a:solidFill>
              </a:rPr>
              <a:t>Red Planet Recycle</a:t>
            </a:r>
            <a:endParaRPr lang="en-GB" sz="6600" b="1" dirty="0">
              <a:solidFill>
                <a:srgbClr val="C75F09"/>
              </a:solidFill>
            </a:endParaRPr>
          </a:p>
        </p:txBody>
      </p:sp>
      <p:sp>
        <p:nvSpPr>
          <p:cNvPr id="23" name="TextBox 22"/>
          <p:cNvSpPr txBox="1"/>
          <p:nvPr/>
        </p:nvSpPr>
        <p:spPr>
          <a:xfrm>
            <a:off x="283272" y="3068532"/>
            <a:ext cx="8715347" cy="492443"/>
          </a:xfrm>
          <a:prstGeom prst="rect">
            <a:avLst/>
          </a:prstGeom>
          <a:noFill/>
        </p:spPr>
        <p:txBody>
          <a:bodyPr wrap="square" rtlCol="0">
            <a:spAutoFit/>
          </a:bodyPr>
          <a:lstStyle/>
          <a:p>
            <a:r>
              <a:rPr lang="en-GB" sz="2600" b="1" dirty="0" smtClean="0">
                <a:solidFill>
                  <a:srgbClr val="001746"/>
                </a:solidFill>
              </a:rPr>
              <a:t>An Investigation Into Advanced Life Support system for Mars</a:t>
            </a:r>
            <a:endParaRPr lang="en-GB" sz="2600" b="1" dirty="0">
              <a:solidFill>
                <a:srgbClr val="001746"/>
              </a:solidFill>
            </a:endParaRPr>
          </a:p>
        </p:txBody>
      </p:sp>
      <p:sp>
        <p:nvSpPr>
          <p:cNvPr id="24" name="TextBox 23"/>
          <p:cNvSpPr txBox="1"/>
          <p:nvPr/>
        </p:nvSpPr>
        <p:spPr>
          <a:xfrm>
            <a:off x="2411760" y="3895189"/>
            <a:ext cx="4104456" cy="492443"/>
          </a:xfrm>
          <a:prstGeom prst="rect">
            <a:avLst/>
          </a:prstGeom>
          <a:noFill/>
        </p:spPr>
        <p:txBody>
          <a:bodyPr wrap="square" rtlCol="0">
            <a:spAutoFit/>
          </a:bodyPr>
          <a:lstStyle/>
          <a:p>
            <a:r>
              <a:rPr lang="en-GB" sz="2600" b="1" dirty="0" smtClean="0">
                <a:solidFill>
                  <a:srgbClr val="001746"/>
                </a:solidFill>
              </a:rPr>
              <a:t>Tuesday 14</a:t>
            </a:r>
            <a:r>
              <a:rPr lang="en-GB" sz="2600" b="1" baseline="30000" dirty="0" smtClean="0">
                <a:solidFill>
                  <a:srgbClr val="001746"/>
                </a:solidFill>
              </a:rPr>
              <a:t>th</a:t>
            </a:r>
            <a:r>
              <a:rPr lang="en-GB" sz="2600" b="1" dirty="0" smtClean="0">
                <a:solidFill>
                  <a:srgbClr val="001746"/>
                </a:solidFill>
              </a:rPr>
              <a:t> January, 2 PM </a:t>
            </a:r>
            <a:endParaRPr lang="en-GB" sz="2600" b="1" dirty="0">
              <a:solidFill>
                <a:srgbClr val="001746"/>
              </a:solidFill>
            </a:endParaRPr>
          </a:p>
        </p:txBody>
      </p:sp>
    </p:spTree>
    <p:extLst>
      <p:ext uri="{BB962C8B-B14F-4D97-AF65-F5344CB8AC3E}">
        <p14:creationId xmlns:p14="http://schemas.microsoft.com/office/powerpoint/2010/main" val="14734909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79"/>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smtClean="0">
              <a:solidFill>
                <a:schemeClr val="tx1"/>
              </a:solidFill>
            </a:endParaRPr>
          </a:p>
          <a:p>
            <a:pPr algn="ctr"/>
            <a:r>
              <a:rPr lang="en-US" sz="4400" dirty="0" smtClean="0">
                <a:solidFill>
                  <a:schemeClr val="tx1"/>
                </a:solidFill>
              </a:rPr>
              <a:t>Multi-Filtration Beds</a:t>
            </a:r>
          </a:p>
          <a:p>
            <a:pPr algn="ctr"/>
            <a:endParaRPr lang="en-US" sz="4000" dirty="0">
              <a:solidFill>
                <a:schemeClr val="tx1"/>
              </a:solidFill>
            </a:endParaRPr>
          </a:p>
          <a:p>
            <a:pPr marL="285750" indent="-285750" algn="ctr">
              <a:buFont typeface="Arial" pitchFamily="34" charset="0"/>
              <a:buChar char="•"/>
            </a:pPr>
            <a:r>
              <a:rPr lang="en-US" dirty="0" smtClean="0">
                <a:solidFill>
                  <a:schemeClr val="tx1"/>
                </a:solidFill>
              </a:rPr>
              <a:t>The </a:t>
            </a:r>
            <a:r>
              <a:rPr lang="en-US" dirty="0">
                <a:solidFill>
                  <a:schemeClr val="tx1"/>
                </a:solidFill>
              </a:rPr>
              <a:t>following Table of Dimensions was then designed based on the volume of each individual component making up the multi filtration unit</a:t>
            </a:r>
            <a:endParaRPr lang="en-US"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solidFill>
                <a:schemeClr val="tx1"/>
              </a:solidFill>
            </a:endParaRPr>
          </a:p>
          <a:p>
            <a:pPr marL="285750" indent="-285750" algn="ctr">
              <a:buFont typeface="Arial" pitchFamily="34" charset="0"/>
              <a:buChar char="•"/>
            </a:pPr>
            <a:r>
              <a:rPr lang="en-US" dirty="0">
                <a:solidFill>
                  <a:schemeClr val="tx1"/>
                </a:solidFill>
              </a:rPr>
              <a:t>A standard Length and Breadth of 0.2m by 0.1 m was used and thus the height </a:t>
            </a:r>
            <a:r>
              <a:rPr lang="en-US" dirty="0" smtClean="0">
                <a:solidFill>
                  <a:schemeClr val="tx1"/>
                </a:solidFill>
              </a:rPr>
              <a:t>was </a:t>
            </a:r>
            <a:r>
              <a:rPr lang="en-US" dirty="0">
                <a:solidFill>
                  <a:schemeClr val="tx1"/>
                </a:solidFill>
              </a:rPr>
              <a:t>determined.</a:t>
            </a:r>
          </a:p>
          <a:p>
            <a:pPr marL="285750" indent="-285750" algn="ctr">
              <a:buFont typeface="Arial" pitchFamily="34" charset="0"/>
              <a:buChar char="•"/>
            </a:pP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pic>
        <p:nvPicPr>
          <p:cNvPr id="18" name="Content Placeholder 17"/>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947805" y="2780928"/>
            <a:ext cx="5479851" cy="2377244"/>
          </a:xfrm>
        </p:spPr>
      </p:pic>
    </p:spTree>
    <p:extLst>
      <p:ext uri="{BB962C8B-B14F-4D97-AF65-F5344CB8AC3E}">
        <p14:creationId xmlns:p14="http://schemas.microsoft.com/office/powerpoint/2010/main" val="31699347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5" name="Rectangle 4"/>
          <p:cNvSpPr/>
          <p:nvPr/>
        </p:nvSpPr>
        <p:spPr>
          <a:xfrm>
            <a:off x="-36512" y="523232"/>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r>
              <a:rPr lang="en-GB" dirty="0" smtClean="0"/>
              <a:t>g</a:t>
            </a:r>
            <a:endParaRPr lang="en-GB" dirty="0"/>
          </a:p>
        </p:txBody>
      </p:sp>
      <p:sp>
        <p:nvSpPr>
          <p:cNvPr id="2" name="Title 1"/>
          <p:cNvSpPr>
            <a:spLocks noGrp="1"/>
          </p:cNvSpPr>
          <p:nvPr>
            <p:ph type="title"/>
          </p:nvPr>
        </p:nvSpPr>
        <p:spPr>
          <a:xfrm>
            <a:off x="539552" y="692696"/>
            <a:ext cx="8229600" cy="1143000"/>
          </a:xfrm>
        </p:spPr>
        <p:txBody>
          <a:bodyPr/>
          <a:lstStyle/>
          <a:p>
            <a:r>
              <a:rPr lang="en-US" dirty="0" smtClean="0"/>
              <a:t>Gas-Liquid Separator</a:t>
            </a:r>
            <a:endParaRPr lang="en-GB" dirty="0"/>
          </a:p>
        </p:txBody>
      </p:sp>
      <p:sp>
        <p:nvSpPr>
          <p:cNvPr id="3" name="Content Placeholder 2"/>
          <p:cNvSpPr>
            <a:spLocks noGrp="1"/>
          </p:cNvSpPr>
          <p:nvPr>
            <p:ph idx="1"/>
          </p:nvPr>
        </p:nvSpPr>
        <p:spPr>
          <a:xfrm>
            <a:off x="363629" y="1600200"/>
            <a:ext cx="8323171" cy="4925144"/>
          </a:xfrm>
        </p:spPr>
        <p:txBody>
          <a:bodyPr>
            <a:normAutofit/>
          </a:bodyPr>
          <a:lstStyle/>
          <a:p>
            <a:r>
              <a:rPr lang="en-GB" sz="1800" dirty="0" smtClean="0"/>
              <a:t>For the removal of excess Oxygen from the Reactor’s exit stream, two gas – liquid separation units are compared:</a:t>
            </a:r>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endParaRPr lang="en-GB" sz="1800" dirty="0" smtClean="0"/>
          </a:p>
          <a:p>
            <a:r>
              <a:rPr lang="en-GB" sz="1800" dirty="0" smtClean="0"/>
              <a:t>Gas-Liquid Cyclone Separator is a better selection as vertical separators rely on gravity which is not as high in mars and in order to be efficient centrifugal force needs to be utilised such as the case of the cyclone separator</a:t>
            </a:r>
            <a:endParaRPr lang="en-GB" sz="1800" dirty="0"/>
          </a:p>
        </p:txBody>
      </p:sp>
      <p:graphicFrame>
        <p:nvGraphicFramePr>
          <p:cNvPr id="12" name="Table 11"/>
          <p:cNvGraphicFramePr>
            <a:graphicFrameLocks noGrp="1"/>
          </p:cNvGraphicFramePr>
          <p:nvPr>
            <p:extLst>
              <p:ext uri="{D42A27DB-BD31-4B8C-83A1-F6EECF244321}">
                <p14:modId xmlns:p14="http://schemas.microsoft.com/office/powerpoint/2010/main" val="868661848"/>
              </p:ext>
            </p:extLst>
          </p:nvPr>
        </p:nvGraphicFramePr>
        <p:xfrm>
          <a:off x="815567" y="2492896"/>
          <a:ext cx="7476354" cy="2856318"/>
        </p:xfrm>
        <a:graphic>
          <a:graphicData uri="http://schemas.openxmlformats.org/drawingml/2006/table">
            <a:tbl>
              <a:tblPr firstRow="1" bandRow="1">
                <a:tableStyleId>{D7AC3CCA-C797-4891-BE02-D94E43425B78}</a:tableStyleId>
              </a:tblPr>
              <a:tblGrid>
                <a:gridCol w="2492118"/>
                <a:gridCol w="2492118"/>
                <a:gridCol w="2492118"/>
              </a:tblGrid>
              <a:tr h="936104">
                <a:tc>
                  <a:txBody>
                    <a:bodyPr/>
                    <a:lstStyle/>
                    <a:p>
                      <a:pPr algn="ctr"/>
                      <a:r>
                        <a:rPr lang="en-GB" sz="1200" dirty="0" smtClean="0"/>
                        <a:t>Separator</a:t>
                      </a:r>
                      <a:endParaRPr lang="en-GB" sz="1200" dirty="0"/>
                    </a:p>
                  </a:txBody>
                  <a:tcPr anchor="ctr"/>
                </a:tc>
                <a:tc>
                  <a:txBody>
                    <a:bodyPr/>
                    <a:lstStyle/>
                    <a:p>
                      <a:pPr algn="ctr"/>
                      <a:r>
                        <a:rPr lang="en-GB" sz="1200" dirty="0" smtClean="0"/>
                        <a:t>Advantages</a:t>
                      </a:r>
                      <a:endParaRPr lang="en-GB" sz="1200" dirty="0"/>
                    </a:p>
                  </a:txBody>
                  <a:tcPr anchor="ctr"/>
                </a:tc>
                <a:tc>
                  <a:txBody>
                    <a:bodyPr/>
                    <a:lstStyle/>
                    <a:p>
                      <a:pPr algn="ctr"/>
                      <a:r>
                        <a:rPr lang="en-GB" sz="1200" dirty="0" smtClean="0"/>
                        <a:t>Disadvantages</a:t>
                      </a:r>
                      <a:endParaRPr lang="en-GB" sz="1200" dirty="0"/>
                    </a:p>
                  </a:txBody>
                  <a:tcPr anchor="ctr"/>
                </a:tc>
              </a:tr>
              <a:tr h="960107">
                <a:tc>
                  <a:txBody>
                    <a:bodyPr/>
                    <a:lstStyle/>
                    <a:p>
                      <a:pPr lvl="0" algn="ctr"/>
                      <a:r>
                        <a:rPr lang="en-GB" sz="1200" dirty="0" smtClean="0"/>
                        <a:t>Vertical</a:t>
                      </a:r>
                      <a:r>
                        <a:rPr lang="en-GB" sz="1200" baseline="0" dirty="0" smtClean="0"/>
                        <a:t> Separator</a:t>
                      </a:r>
                      <a:endParaRPr lang="en-GB" sz="1200" dirty="0"/>
                    </a:p>
                  </a:txBody>
                  <a:tcPr anchor="ctr"/>
                </a:tc>
                <a:tc>
                  <a:txBody>
                    <a:bodyPr/>
                    <a:lstStyle/>
                    <a:p>
                      <a:pPr lvl="0" algn="ctr"/>
                      <a:r>
                        <a:rPr lang="en-GB" sz="1200" dirty="0" smtClean="0"/>
                        <a:t>Simple Process design and can be a small design due to the use of a de-entrainment</a:t>
                      </a:r>
                      <a:r>
                        <a:rPr lang="en-GB" sz="1200" baseline="0" dirty="0" smtClean="0"/>
                        <a:t> pad</a:t>
                      </a:r>
                      <a:endParaRPr lang="en-GB" sz="1200" dirty="0"/>
                    </a:p>
                  </a:txBody>
                  <a:tcPr anchor="ctr"/>
                </a:tc>
                <a:tc>
                  <a:txBody>
                    <a:bodyPr/>
                    <a:lstStyle/>
                    <a:p>
                      <a:pPr lvl="0" algn="ctr"/>
                      <a:r>
                        <a:rPr lang="en-GB" sz="1200" dirty="0" smtClean="0"/>
                        <a:t>If Inlet stream</a:t>
                      </a:r>
                      <a:r>
                        <a:rPr lang="en-GB" sz="1200" baseline="0" dirty="0" smtClean="0"/>
                        <a:t> momentarily becomes overpowering it can fail.</a:t>
                      </a:r>
                    </a:p>
                    <a:p>
                      <a:pPr lvl="0" algn="ctr"/>
                      <a:r>
                        <a:rPr lang="en-GB" sz="1200" baseline="0" dirty="0" smtClean="0"/>
                        <a:t>Common liquid separator won’t function on lower gravity field  </a:t>
                      </a:r>
                      <a:endParaRPr lang="en-GB" sz="1200" dirty="0"/>
                    </a:p>
                  </a:txBody>
                  <a:tcPr anchor="ctr"/>
                </a:tc>
              </a:tr>
              <a:tr h="960107">
                <a:tc>
                  <a:txBody>
                    <a:bodyPr/>
                    <a:lstStyle/>
                    <a:p>
                      <a:pPr algn="ctr"/>
                      <a:r>
                        <a:rPr lang="en-GB" sz="1200" dirty="0" smtClean="0"/>
                        <a:t>Gas- liquid</a:t>
                      </a:r>
                      <a:r>
                        <a:rPr lang="en-GB" sz="1200" baseline="0" dirty="0" smtClean="0"/>
                        <a:t> Cyclone Separator</a:t>
                      </a:r>
                      <a:endParaRPr lang="en-GB" sz="1200" dirty="0"/>
                    </a:p>
                  </a:txBody>
                  <a:tcPr anchor="ctr"/>
                </a:tc>
                <a:tc>
                  <a:txBody>
                    <a:bodyPr/>
                    <a:lstStyle/>
                    <a:p>
                      <a:pPr algn="ctr"/>
                      <a:r>
                        <a:rPr lang="en-GB" sz="1200" dirty="0" smtClean="0"/>
                        <a:t>Highly efficient and can operate in lower gravity environment’s</a:t>
                      </a:r>
                      <a:endParaRPr lang="en-GB" sz="1200" dirty="0"/>
                    </a:p>
                  </a:txBody>
                  <a:tcPr anchor="ctr"/>
                </a:tc>
                <a:tc>
                  <a:txBody>
                    <a:bodyPr/>
                    <a:lstStyle/>
                    <a:p>
                      <a:pPr algn="ctr"/>
                      <a:r>
                        <a:rPr lang="en-GB" sz="1200" dirty="0" smtClean="0"/>
                        <a:t>Lack</a:t>
                      </a:r>
                      <a:r>
                        <a:rPr lang="en-GB" sz="1200" baseline="0" dirty="0" smtClean="0"/>
                        <a:t> of data for exact efficiencies</a:t>
                      </a:r>
                      <a:endParaRPr lang="en-GB" sz="1200" dirty="0"/>
                    </a:p>
                  </a:txBody>
                  <a:tcPr anchor="ctr"/>
                </a:tc>
              </a:tr>
            </a:tbl>
          </a:graphicData>
        </a:graphic>
      </p:graphicFrame>
    </p:spTree>
    <p:extLst>
      <p:ext uri="{BB962C8B-B14F-4D97-AF65-F5344CB8AC3E}">
        <p14:creationId xmlns:p14="http://schemas.microsoft.com/office/powerpoint/2010/main" val="13440820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32642278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36752721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31804723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19784944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38944" y="471154"/>
            <a:ext cx="8229600" cy="1143000"/>
          </a:xfrm>
        </p:spPr>
        <p:txBody>
          <a:bodyPr/>
          <a:lstStyle/>
          <a:p>
            <a:r>
              <a:rPr lang="en-GB" dirty="0"/>
              <a:t>Membrane bioreactor</a:t>
            </a:r>
          </a:p>
        </p:txBody>
      </p:sp>
      <p:sp>
        <p:nvSpPr>
          <p:cNvPr id="3" name="Content Placeholder 2"/>
          <p:cNvSpPr>
            <a:spLocks noGrp="1"/>
          </p:cNvSpPr>
          <p:nvPr>
            <p:ph idx="1"/>
          </p:nvPr>
        </p:nvSpPr>
        <p:spPr/>
        <p:txBody>
          <a:bodyPr/>
          <a:lstStyle/>
          <a:p>
            <a:pPr marL="457200" indent="-457200"/>
            <a:r>
              <a:rPr lang="en-GB" dirty="0"/>
              <a:t>Feedback from Lester taken on to next stage of design</a:t>
            </a:r>
          </a:p>
          <a:p>
            <a:pPr marL="457200" indent="-457200"/>
            <a:r>
              <a:rPr lang="en-GB" dirty="0"/>
              <a:t>Risk assessment is required</a:t>
            </a:r>
          </a:p>
          <a:p>
            <a:pPr marL="457200" indent="-457200"/>
            <a:r>
              <a:rPr lang="en-GB" dirty="0"/>
              <a:t>Aim: </a:t>
            </a:r>
          </a:p>
          <a:p>
            <a:pPr marL="457200" indent="-457200"/>
            <a:r>
              <a:rPr lang="en-GB" dirty="0"/>
              <a:t>Identify possible risk of failures and key dependencies </a:t>
            </a:r>
          </a:p>
          <a:p>
            <a:pPr marL="457200" indent="-457200"/>
            <a:r>
              <a:rPr lang="en-GB" dirty="0"/>
              <a:t>Simulate a working back-up for each stage, increasing reliability for the entire process</a:t>
            </a:r>
          </a:p>
          <a:p>
            <a:endParaRPr lang="en-GB" dirty="0"/>
          </a:p>
        </p:txBody>
      </p:sp>
    </p:spTree>
    <p:extLst>
      <p:ext uri="{BB962C8B-B14F-4D97-AF65-F5344CB8AC3E}">
        <p14:creationId xmlns:p14="http://schemas.microsoft.com/office/powerpoint/2010/main" val="17181010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579"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pic>
        <p:nvPicPr>
          <p:cNvPr id="1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1" y="614363"/>
            <a:ext cx="9225602" cy="624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87000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478984"/>
            <a:ext cx="9150608"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38944" y="548679"/>
            <a:ext cx="8229600" cy="1143000"/>
          </a:xfrm>
        </p:spPr>
        <p:txBody>
          <a:bodyPr/>
          <a:lstStyle/>
          <a:p>
            <a:r>
              <a:rPr lang="en-GB" dirty="0"/>
              <a:t>Categorising risk</a:t>
            </a:r>
          </a:p>
        </p:txBody>
      </p:sp>
      <p:sp>
        <p:nvSpPr>
          <p:cNvPr id="3" name="Content Placeholder 2"/>
          <p:cNvSpPr>
            <a:spLocks noGrp="1"/>
          </p:cNvSpPr>
          <p:nvPr>
            <p:ph idx="1"/>
          </p:nvPr>
        </p:nvSpPr>
        <p:spPr/>
        <p:txBody>
          <a:bodyPr/>
          <a:lstStyle/>
          <a:p>
            <a:pPr marL="285750" indent="-285750"/>
            <a:r>
              <a:rPr lang="en-GB" dirty="0"/>
              <a:t>Which area of design is most likely to fail?</a:t>
            </a:r>
          </a:p>
          <a:p>
            <a:pPr marL="285750" indent="-285750"/>
            <a:r>
              <a:rPr lang="en-GB" dirty="0"/>
              <a:t>Which failure is most critical to  operation ?</a:t>
            </a:r>
          </a:p>
          <a:p>
            <a:endParaRPr lang="en-GB" dirty="0"/>
          </a:p>
        </p:txBody>
      </p:sp>
      <p:sp>
        <p:nvSpPr>
          <p:cNvPr id="17" name="TextBox 16"/>
          <p:cNvSpPr txBox="1"/>
          <p:nvPr/>
        </p:nvSpPr>
        <p:spPr>
          <a:xfrm>
            <a:off x="755576" y="3110843"/>
            <a:ext cx="2304256" cy="369332"/>
          </a:xfrm>
          <a:prstGeom prst="rect">
            <a:avLst/>
          </a:prstGeom>
          <a:noFill/>
        </p:spPr>
        <p:txBody>
          <a:bodyPr wrap="square" rtlCol="0">
            <a:spAutoFit/>
          </a:bodyPr>
          <a:lstStyle/>
          <a:p>
            <a:r>
              <a:rPr lang="en-GB" b="1" dirty="0" smtClean="0">
                <a:solidFill>
                  <a:schemeClr val="accent3">
                    <a:lumMod val="50000"/>
                  </a:schemeClr>
                </a:solidFill>
              </a:rPr>
              <a:t>Least likely to fail</a:t>
            </a:r>
            <a:endParaRPr lang="en-GB" b="1" dirty="0">
              <a:solidFill>
                <a:schemeClr val="accent3">
                  <a:lumMod val="50000"/>
                </a:schemeClr>
              </a:solidFill>
            </a:endParaRPr>
          </a:p>
        </p:txBody>
      </p:sp>
      <p:sp>
        <p:nvSpPr>
          <p:cNvPr id="19" name="Rectangle 18"/>
          <p:cNvSpPr/>
          <p:nvPr/>
        </p:nvSpPr>
        <p:spPr>
          <a:xfrm>
            <a:off x="611560" y="3861048"/>
            <a:ext cx="2016224" cy="33233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696045" y="5805264"/>
            <a:ext cx="2016224" cy="33233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47564" y="3861048"/>
            <a:ext cx="1944216" cy="2862322"/>
          </a:xfrm>
          <a:prstGeom prst="rect">
            <a:avLst/>
          </a:prstGeom>
          <a:noFill/>
        </p:spPr>
        <p:txBody>
          <a:bodyPr wrap="square" rtlCol="0">
            <a:spAutoFit/>
          </a:bodyPr>
          <a:lstStyle/>
          <a:p>
            <a:pPr algn="ctr"/>
            <a:r>
              <a:rPr lang="en-GB" dirty="0" smtClean="0"/>
              <a:t>Temp &amp; PH control</a:t>
            </a:r>
          </a:p>
          <a:p>
            <a:pPr algn="ctr"/>
            <a:r>
              <a:rPr lang="en-GB" dirty="0" smtClean="0"/>
              <a:t>Chemical loss</a:t>
            </a:r>
          </a:p>
          <a:p>
            <a:pPr algn="ctr"/>
            <a:r>
              <a:rPr lang="en-GB" dirty="0" smtClean="0"/>
              <a:t>Contamination</a:t>
            </a:r>
          </a:p>
          <a:p>
            <a:pPr algn="ctr"/>
            <a:r>
              <a:rPr lang="en-GB" dirty="0" smtClean="0"/>
              <a:t>Membrane</a:t>
            </a:r>
          </a:p>
          <a:p>
            <a:pPr algn="ctr"/>
            <a:r>
              <a:rPr lang="en-GB" dirty="0" smtClean="0"/>
              <a:t>Pumps</a:t>
            </a:r>
          </a:p>
          <a:p>
            <a:pPr algn="ctr"/>
            <a:r>
              <a:rPr lang="en-GB" dirty="0" smtClean="0"/>
              <a:t>Backwash</a:t>
            </a:r>
          </a:p>
          <a:p>
            <a:pPr algn="ctr"/>
            <a:r>
              <a:rPr lang="en-GB" dirty="0" smtClean="0"/>
              <a:t>Aeration</a:t>
            </a:r>
          </a:p>
          <a:p>
            <a:pPr algn="ctr"/>
            <a:r>
              <a:rPr lang="en-GB" dirty="0" smtClean="0"/>
              <a:t> UV exposure</a:t>
            </a:r>
          </a:p>
          <a:p>
            <a:pPr algn="ctr"/>
            <a:endParaRPr lang="en-GB" dirty="0" smtClean="0"/>
          </a:p>
          <a:p>
            <a:pPr algn="ctr"/>
            <a:endParaRPr lang="en-GB" dirty="0"/>
          </a:p>
        </p:txBody>
      </p:sp>
      <p:cxnSp>
        <p:nvCxnSpPr>
          <p:cNvPr id="21" name="Straight Arrow Connector 20"/>
          <p:cNvCxnSpPr/>
          <p:nvPr/>
        </p:nvCxnSpPr>
        <p:spPr>
          <a:xfrm>
            <a:off x="2627784" y="4005064"/>
            <a:ext cx="3240360" cy="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712269" y="5974904"/>
            <a:ext cx="3240360" cy="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228184" y="3779748"/>
            <a:ext cx="1872208" cy="369332"/>
          </a:xfrm>
          <a:prstGeom prst="rect">
            <a:avLst/>
          </a:prstGeom>
          <a:noFill/>
        </p:spPr>
        <p:txBody>
          <a:bodyPr wrap="square" rtlCol="0">
            <a:spAutoFit/>
          </a:bodyPr>
          <a:lstStyle/>
          <a:p>
            <a:r>
              <a:rPr lang="en-GB" b="1" dirty="0" smtClean="0"/>
              <a:t>Critical failure</a:t>
            </a:r>
            <a:endParaRPr lang="en-GB" b="1" dirty="0"/>
          </a:p>
        </p:txBody>
      </p:sp>
      <p:sp>
        <p:nvSpPr>
          <p:cNvPr id="24" name="TextBox 23"/>
          <p:cNvSpPr txBox="1"/>
          <p:nvPr/>
        </p:nvSpPr>
        <p:spPr>
          <a:xfrm>
            <a:off x="6380584" y="5786763"/>
            <a:ext cx="1872208" cy="369332"/>
          </a:xfrm>
          <a:prstGeom prst="rect">
            <a:avLst/>
          </a:prstGeom>
          <a:noFill/>
        </p:spPr>
        <p:txBody>
          <a:bodyPr wrap="square" rtlCol="0">
            <a:spAutoFit/>
          </a:bodyPr>
          <a:lstStyle/>
          <a:p>
            <a:r>
              <a:rPr lang="en-GB" b="1" dirty="0" smtClean="0"/>
              <a:t>Critical failure</a:t>
            </a:r>
            <a:endParaRPr lang="en-GB" b="1" dirty="0"/>
          </a:p>
        </p:txBody>
      </p:sp>
    </p:spTree>
    <p:extLst>
      <p:ext uri="{BB962C8B-B14F-4D97-AF65-F5344CB8AC3E}">
        <p14:creationId xmlns:p14="http://schemas.microsoft.com/office/powerpoint/2010/main" val="25727224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smtClean="0"/>
              <a:t>Air Treatment </a:t>
            </a:r>
            <a:endParaRPr lang="en-GB" dirty="0"/>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US" dirty="0" smtClean="0"/>
              <a:t> </a:t>
            </a:r>
            <a:endParaRPr lang="en-GB" dirty="0"/>
          </a:p>
        </p:txBody>
      </p:sp>
    </p:spTree>
    <p:extLst>
      <p:ext uri="{BB962C8B-B14F-4D97-AF65-F5344CB8AC3E}">
        <p14:creationId xmlns:p14="http://schemas.microsoft.com/office/powerpoint/2010/main" val="14796631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pic>
        <p:nvPicPr>
          <p:cNvPr id="19" name="Content Placeholder 3" descr="ntrs.nasa.gov/archive/nasa/casi.ntrs.nasa.gov/20090033097_2009032866.pdf - Google Chrome"/>
          <p:cNvPicPr>
            <a:picLocks noChangeAspect="1"/>
          </p:cNvPicPr>
          <p:nvPr/>
        </p:nvPicPr>
        <p:blipFill rotWithShape="1">
          <a:blip r:embed="rId4">
            <a:extLst>
              <a:ext uri="{28A0092B-C50C-407E-A947-70E740481C1C}">
                <a14:useLocalDpi xmlns:a14="http://schemas.microsoft.com/office/drawing/2010/main" val="0"/>
              </a:ext>
            </a:extLst>
          </a:blip>
          <a:srcRect l="2357" t="22219" r="48821" b="14300"/>
          <a:stretch/>
        </p:blipFill>
        <p:spPr>
          <a:xfrm>
            <a:off x="0" y="718195"/>
            <a:ext cx="9036496" cy="5957874"/>
          </a:xfrm>
          <a:prstGeom prst="rect">
            <a:avLst/>
          </a:prstGeom>
        </p:spPr>
      </p:pic>
    </p:spTree>
    <p:extLst>
      <p:ext uri="{BB962C8B-B14F-4D97-AF65-F5344CB8AC3E}">
        <p14:creationId xmlns:p14="http://schemas.microsoft.com/office/powerpoint/2010/main" val="285140113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fontScale="90000"/>
          </a:bodyPr>
          <a:lstStyle/>
          <a:p>
            <a:r>
              <a:rPr lang="en-GB" dirty="0"/>
              <a:t>Air Filtration and Trace Contaminant Removal System</a:t>
            </a:r>
          </a:p>
        </p:txBody>
      </p:sp>
      <p:sp>
        <p:nvSpPr>
          <p:cNvPr id="3" name="Content Placeholder 2"/>
          <p:cNvSpPr>
            <a:spLocks noGrp="1"/>
          </p:cNvSpPr>
          <p:nvPr>
            <p:ph idx="1"/>
          </p:nvPr>
        </p:nvSpPr>
        <p:spPr>
          <a:xfrm>
            <a:off x="251520" y="3861048"/>
            <a:ext cx="8435280" cy="2265115"/>
          </a:xfrm>
        </p:spPr>
        <p:txBody>
          <a:bodyPr>
            <a:normAutofit fontScale="85000" lnSpcReduction="10000"/>
          </a:bodyPr>
          <a:lstStyle/>
          <a:p>
            <a:r>
              <a:rPr lang="en-GB" dirty="0"/>
              <a:t>Both separate systems from the air recycle system.</a:t>
            </a:r>
          </a:p>
          <a:p>
            <a:r>
              <a:rPr lang="en-GB" dirty="0"/>
              <a:t>Air Filtration – to remove particulates such as microbes etc.</a:t>
            </a:r>
          </a:p>
          <a:p>
            <a:r>
              <a:rPr lang="en-GB" dirty="0"/>
              <a:t>Trace Contaminant Removal – to remove potentially harmful chemicals that may build up during air recycle.</a:t>
            </a:r>
          </a:p>
          <a:p>
            <a:endParaRPr lang="en-GB" dirty="0"/>
          </a:p>
        </p:txBody>
      </p:sp>
    </p:spTree>
    <p:extLst>
      <p:ext uri="{BB962C8B-B14F-4D97-AF65-F5344CB8AC3E}">
        <p14:creationId xmlns:p14="http://schemas.microsoft.com/office/powerpoint/2010/main" val="894895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980728"/>
            <a:ext cx="8229600" cy="1143000"/>
          </a:xfrm>
        </p:spPr>
        <p:txBody>
          <a:bodyPr>
            <a:normAutofit/>
          </a:bodyPr>
          <a:lstStyle/>
          <a:p>
            <a:r>
              <a:rPr lang="en-GB" dirty="0"/>
              <a:t>Air Filtration</a:t>
            </a:r>
          </a:p>
        </p:txBody>
      </p:sp>
      <p:sp>
        <p:nvSpPr>
          <p:cNvPr id="3" name="Content Placeholder 2"/>
          <p:cNvSpPr>
            <a:spLocks noGrp="1"/>
          </p:cNvSpPr>
          <p:nvPr>
            <p:ph idx="1"/>
          </p:nvPr>
        </p:nvSpPr>
        <p:spPr>
          <a:xfrm>
            <a:off x="323528" y="2060848"/>
            <a:ext cx="8363272" cy="4065315"/>
          </a:xfrm>
        </p:spPr>
        <p:txBody>
          <a:bodyPr>
            <a:normAutofit/>
          </a:bodyPr>
          <a:lstStyle/>
          <a:p>
            <a:r>
              <a:rPr lang="en-GB" dirty="0"/>
              <a:t>HEPA (High Efficiency Particulate Air) Filter</a:t>
            </a:r>
          </a:p>
          <a:p>
            <a:pPr lvl="1"/>
            <a:r>
              <a:rPr lang="en-GB" dirty="0"/>
              <a:t>To qualify as HEPA by government standards, an air filter must remove 99.97% of all particles greater than 0.3 </a:t>
            </a:r>
            <a:r>
              <a:rPr lang="en-GB" dirty="0" err="1"/>
              <a:t>micrometer</a:t>
            </a:r>
            <a:r>
              <a:rPr lang="en-GB" dirty="0"/>
              <a:t> from the air.</a:t>
            </a:r>
          </a:p>
          <a:p>
            <a:pPr lvl="1"/>
            <a:r>
              <a:rPr lang="en-GB" dirty="0"/>
              <a:t>Trap bacteria, viruses and other particulates.</a:t>
            </a:r>
          </a:p>
          <a:p>
            <a:pPr lvl="1"/>
            <a:r>
              <a:rPr lang="en-GB" dirty="0"/>
              <a:t>Filter needs replacing every 3-4 years.</a:t>
            </a:r>
          </a:p>
          <a:p>
            <a:pPr lvl="1"/>
            <a:r>
              <a:rPr lang="en-GB" dirty="0"/>
              <a:t>Can incorporate a high energy UV light unit to kill off live bacteria and viruses trapped in filter.</a:t>
            </a:r>
          </a:p>
          <a:p>
            <a:endParaRPr lang="en-GB" dirty="0"/>
          </a:p>
        </p:txBody>
      </p:sp>
    </p:spTree>
    <p:extLst>
      <p:ext uri="{BB962C8B-B14F-4D97-AF65-F5344CB8AC3E}">
        <p14:creationId xmlns:p14="http://schemas.microsoft.com/office/powerpoint/2010/main" val="312422072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79"/>
            <a:ext cx="9192975"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908720"/>
            <a:ext cx="8229600" cy="1143000"/>
          </a:xfrm>
        </p:spPr>
        <p:txBody>
          <a:bodyPr>
            <a:normAutofit/>
          </a:bodyPr>
          <a:lstStyle/>
          <a:p>
            <a:r>
              <a:rPr lang="en-GB" dirty="0"/>
              <a:t>Trace Contaminant Removal</a:t>
            </a:r>
          </a:p>
        </p:txBody>
      </p:sp>
      <p:sp>
        <p:nvSpPr>
          <p:cNvPr id="3" name="Content Placeholder 2"/>
          <p:cNvSpPr>
            <a:spLocks noGrp="1"/>
          </p:cNvSpPr>
          <p:nvPr>
            <p:ph idx="1"/>
          </p:nvPr>
        </p:nvSpPr>
        <p:spPr>
          <a:xfrm>
            <a:off x="363628" y="2060849"/>
            <a:ext cx="8323171" cy="1944215"/>
          </a:xfrm>
        </p:spPr>
        <p:txBody>
          <a:bodyPr>
            <a:normAutofit fontScale="62500" lnSpcReduction="20000"/>
          </a:bodyPr>
          <a:lstStyle/>
          <a:p>
            <a:r>
              <a:rPr lang="en-GB" dirty="0"/>
              <a:t>Carbon Bed – for removing high molecular weight compounds. On ISS bed needs replacing every 90 days.</a:t>
            </a:r>
          </a:p>
          <a:p>
            <a:r>
              <a:rPr lang="en-GB" dirty="0"/>
              <a:t> Catalytic Oxidiser – to convert CO, CH</a:t>
            </a:r>
            <a:r>
              <a:rPr lang="en-GB" baseline="-25000" dirty="0"/>
              <a:t>4</a:t>
            </a:r>
            <a:r>
              <a:rPr lang="en-GB" dirty="0"/>
              <a:t>, H</a:t>
            </a:r>
            <a:r>
              <a:rPr lang="en-GB" baseline="-25000" dirty="0"/>
              <a:t>2</a:t>
            </a:r>
            <a:r>
              <a:rPr lang="en-GB" dirty="0"/>
              <a:t> and other low molecular weight compounds that are not absorbed by the charcoal bed to CO</a:t>
            </a:r>
            <a:r>
              <a:rPr lang="en-GB" baseline="-25000" dirty="0"/>
              <a:t>2</a:t>
            </a:r>
            <a:r>
              <a:rPr lang="en-GB" dirty="0"/>
              <a:t> and H</a:t>
            </a:r>
            <a:r>
              <a:rPr lang="en-GB" baseline="-25000" dirty="0"/>
              <a:t>2</a:t>
            </a:r>
            <a:r>
              <a:rPr lang="en-GB" dirty="0"/>
              <a:t>O.</a:t>
            </a:r>
          </a:p>
          <a:p>
            <a:r>
              <a:rPr lang="en-GB" dirty="0"/>
              <a:t>Sorbent bed – removes the undesirable acidic by products of catalytic oxidation such as </a:t>
            </a:r>
            <a:r>
              <a:rPr lang="en-GB" dirty="0" err="1"/>
              <a:t>HCl</a:t>
            </a:r>
            <a:r>
              <a:rPr lang="en-GB" dirty="0"/>
              <a:t>, Cl</a:t>
            </a:r>
            <a:r>
              <a:rPr lang="en-GB" baseline="-25000" dirty="0"/>
              <a:t>2</a:t>
            </a:r>
            <a:r>
              <a:rPr lang="en-GB" dirty="0"/>
              <a:t>, F</a:t>
            </a:r>
            <a:r>
              <a:rPr lang="en-GB" baseline="-25000" dirty="0"/>
              <a:t>2</a:t>
            </a:r>
            <a:r>
              <a:rPr lang="en-GB" dirty="0"/>
              <a:t>, NO</a:t>
            </a:r>
            <a:r>
              <a:rPr lang="en-GB" baseline="-25000" dirty="0"/>
              <a:t>2</a:t>
            </a:r>
            <a:r>
              <a:rPr lang="en-GB" dirty="0"/>
              <a:t>, and SO</a:t>
            </a:r>
            <a:r>
              <a:rPr lang="en-GB" baseline="-25000" dirty="0"/>
              <a:t>2</a:t>
            </a:r>
            <a:r>
              <a:rPr lang="en-GB" dirty="0"/>
              <a:t>.</a:t>
            </a:r>
          </a:p>
        </p:txBody>
      </p:sp>
      <p:pic>
        <p:nvPicPr>
          <p:cNvPr id="19" name="Picture 2"/>
          <p:cNvPicPr>
            <a:picLocks noChangeAspect="1" noChangeArrowheads="1"/>
          </p:cNvPicPr>
          <p:nvPr/>
        </p:nvPicPr>
        <p:blipFill>
          <a:blip r:embed="rId4" cstate="print"/>
          <a:srcRect t="12973" b="16599"/>
          <a:stretch>
            <a:fillRect/>
          </a:stretch>
        </p:blipFill>
        <p:spPr bwMode="auto">
          <a:xfrm>
            <a:off x="840328" y="3789040"/>
            <a:ext cx="7052993" cy="2791810"/>
          </a:xfrm>
          <a:prstGeom prst="rect">
            <a:avLst/>
          </a:prstGeom>
          <a:noFill/>
          <a:ln w="9525">
            <a:noFill/>
            <a:miter lim="800000"/>
            <a:headEnd/>
            <a:tailEnd/>
          </a:ln>
        </p:spPr>
      </p:pic>
    </p:spTree>
    <p:extLst>
      <p:ext uri="{BB962C8B-B14F-4D97-AF65-F5344CB8AC3E}">
        <p14:creationId xmlns:p14="http://schemas.microsoft.com/office/powerpoint/2010/main" val="17514524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a:t>CO</a:t>
            </a:r>
            <a:r>
              <a:rPr lang="en-GB" baseline="-25000" dirty="0"/>
              <a:t>2</a:t>
            </a:r>
            <a:r>
              <a:rPr lang="en-GB" dirty="0"/>
              <a:t> Separation</a:t>
            </a:r>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US" dirty="0" smtClean="0"/>
              <a:t> </a:t>
            </a:r>
            <a:endParaRPr lang="en-GB" dirty="0"/>
          </a:p>
        </p:txBody>
      </p:sp>
    </p:spTree>
    <p:extLst>
      <p:ext uri="{BB962C8B-B14F-4D97-AF65-F5344CB8AC3E}">
        <p14:creationId xmlns:p14="http://schemas.microsoft.com/office/powerpoint/2010/main" val="3331635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494080"/>
            <a:ext cx="9181418"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777738"/>
            <a:ext cx="8229600" cy="1143000"/>
          </a:xfrm>
        </p:spPr>
        <p:txBody>
          <a:bodyPr>
            <a:normAutofit/>
          </a:bodyPr>
          <a:lstStyle/>
          <a:p>
            <a:r>
              <a:rPr lang="en-GB" dirty="0"/>
              <a:t>Desiccant Bed</a:t>
            </a:r>
          </a:p>
        </p:txBody>
      </p:sp>
      <p:sp>
        <p:nvSpPr>
          <p:cNvPr id="3" name="Content Placeholder 2"/>
          <p:cNvSpPr>
            <a:spLocks noGrp="1"/>
          </p:cNvSpPr>
          <p:nvPr>
            <p:ph idx="1"/>
          </p:nvPr>
        </p:nvSpPr>
        <p:spPr>
          <a:xfrm>
            <a:off x="5580112" y="2112900"/>
            <a:ext cx="3106688" cy="4013263"/>
          </a:xfrm>
        </p:spPr>
        <p:txBody>
          <a:bodyPr>
            <a:normAutofit fontScale="47500" lnSpcReduction="20000"/>
          </a:bodyPr>
          <a:lstStyle/>
          <a:p>
            <a:r>
              <a:rPr lang="en-US" dirty="0" smtClean="0"/>
              <a:t> </a:t>
            </a:r>
            <a:r>
              <a:rPr lang="en-GB" dirty="0"/>
              <a:t>To remove remaining water vapour from air. </a:t>
            </a:r>
          </a:p>
          <a:p>
            <a:r>
              <a:rPr lang="en-GB" dirty="0"/>
              <a:t>Desiccant subsystem consists of two beds, one adsorbs while the other desorbs. </a:t>
            </a:r>
          </a:p>
          <a:p>
            <a:r>
              <a:rPr lang="en-GB" dirty="0"/>
              <a:t>Process gas flow drawn from cabin into adsorbing desiccant bed.</a:t>
            </a:r>
          </a:p>
          <a:p>
            <a:r>
              <a:rPr lang="en-GB" dirty="0"/>
              <a:t>Alternating layers of zeolite 13X and silica gel in order to protect the silica gel from entrained water droplets which may cause the silica gel to swell and fracture. </a:t>
            </a:r>
          </a:p>
          <a:p>
            <a:r>
              <a:rPr lang="en-GB" dirty="0"/>
              <a:t>Perforated metal screens and fibre filters in place at each end to stop desiccant particles and dust entering the gas stream. </a:t>
            </a:r>
          </a:p>
        </p:txBody>
      </p:sp>
      <p:grpSp>
        <p:nvGrpSpPr>
          <p:cNvPr id="19" name="Group 2"/>
          <p:cNvGrpSpPr>
            <a:grpSpLocks/>
          </p:cNvGrpSpPr>
          <p:nvPr/>
        </p:nvGrpSpPr>
        <p:grpSpPr bwMode="auto">
          <a:xfrm>
            <a:off x="755576" y="1522688"/>
            <a:ext cx="3312368" cy="4680520"/>
            <a:chOff x="4515" y="6690"/>
            <a:chExt cx="5040" cy="5115"/>
          </a:xfrm>
        </p:grpSpPr>
        <p:grpSp>
          <p:nvGrpSpPr>
            <p:cNvPr id="20" name="Group 3"/>
            <p:cNvGrpSpPr>
              <a:grpSpLocks/>
            </p:cNvGrpSpPr>
            <p:nvPr/>
          </p:nvGrpSpPr>
          <p:grpSpPr bwMode="auto">
            <a:xfrm>
              <a:off x="4515" y="7020"/>
              <a:ext cx="1815" cy="4425"/>
              <a:chOff x="3240" y="6390"/>
              <a:chExt cx="1815" cy="4425"/>
            </a:xfrm>
          </p:grpSpPr>
          <p:sp>
            <p:nvSpPr>
              <p:cNvPr id="28" name="Rectangle 4"/>
              <p:cNvSpPr>
                <a:spLocks noChangeArrowheads="1"/>
              </p:cNvSpPr>
              <p:nvPr/>
            </p:nvSpPr>
            <p:spPr bwMode="auto">
              <a:xfrm>
                <a:off x="3240" y="7020"/>
                <a:ext cx="1815" cy="30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en-GB"/>
              </a:p>
            </p:txBody>
          </p:sp>
          <p:cxnSp>
            <p:nvCxnSpPr>
              <p:cNvPr id="29" name="AutoShape 5"/>
              <p:cNvCxnSpPr>
                <a:cxnSpLocks noChangeShapeType="1"/>
              </p:cNvCxnSpPr>
              <p:nvPr/>
            </p:nvCxnSpPr>
            <p:spPr bwMode="auto">
              <a:xfrm>
                <a:off x="3240" y="8106"/>
                <a:ext cx="1815" cy="0"/>
              </a:xfrm>
              <a:prstGeom prst="straightConnector1">
                <a:avLst/>
              </a:prstGeom>
              <a:noFill/>
              <a:ln w="9525">
                <a:solidFill>
                  <a:srgbClr val="000000"/>
                </a:solidFill>
                <a:round/>
                <a:headEnd/>
                <a:tailEnd/>
              </a:ln>
            </p:spPr>
          </p:cxnSp>
          <p:cxnSp>
            <p:nvCxnSpPr>
              <p:cNvPr id="30" name="AutoShape 7"/>
              <p:cNvCxnSpPr>
                <a:cxnSpLocks noChangeShapeType="1"/>
              </p:cNvCxnSpPr>
              <p:nvPr/>
            </p:nvCxnSpPr>
            <p:spPr bwMode="auto">
              <a:xfrm>
                <a:off x="4110" y="6390"/>
                <a:ext cx="0" cy="630"/>
              </a:xfrm>
              <a:prstGeom prst="straightConnector1">
                <a:avLst/>
              </a:prstGeom>
              <a:noFill/>
              <a:ln w="9525">
                <a:solidFill>
                  <a:srgbClr val="000000"/>
                </a:solidFill>
                <a:round/>
                <a:headEnd/>
                <a:tailEnd type="triangle" w="med" len="med"/>
              </a:ln>
            </p:spPr>
          </p:cxnSp>
          <p:cxnSp>
            <p:nvCxnSpPr>
              <p:cNvPr id="31" name="AutoShape 8"/>
              <p:cNvCxnSpPr>
                <a:cxnSpLocks noChangeShapeType="1"/>
              </p:cNvCxnSpPr>
              <p:nvPr/>
            </p:nvCxnSpPr>
            <p:spPr bwMode="auto">
              <a:xfrm>
                <a:off x="4110" y="10185"/>
                <a:ext cx="0" cy="630"/>
              </a:xfrm>
              <a:prstGeom prst="straightConnector1">
                <a:avLst/>
              </a:prstGeom>
              <a:noFill/>
              <a:ln w="9525">
                <a:solidFill>
                  <a:srgbClr val="000000"/>
                </a:solidFill>
                <a:round/>
                <a:headEnd/>
                <a:tailEnd type="triangle" w="med" len="med"/>
              </a:ln>
            </p:spPr>
          </p:cxnSp>
          <p:cxnSp>
            <p:nvCxnSpPr>
              <p:cNvPr id="32" name="AutoShape 9"/>
              <p:cNvCxnSpPr>
                <a:cxnSpLocks noChangeShapeType="1"/>
              </p:cNvCxnSpPr>
              <p:nvPr/>
            </p:nvCxnSpPr>
            <p:spPr bwMode="auto">
              <a:xfrm>
                <a:off x="3240" y="10110"/>
                <a:ext cx="1815" cy="0"/>
              </a:xfrm>
              <a:prstGeom prst="straightConnector1">
                <a:avLst/>
              </a:prstGeom>
              <a:noFill/>
              <a:ln w="38100">
                <a:solidFill>
                  <a:srgbClr val="000000"/>
                </a:solidFill>
                <a:prstDash val="sysDot"/>
                <a:round/>
                <a:headEnd/>
                <a:tailEnd/>
              </a:ln>
            </p:spPr>
          </p:cxnSp>
          <p:cxnSp>
            <p:nvCxnSpPr>
              <p:cNvPr id="33" name="AutoShape 10"/>
              <p:cNvCxnSpPr>
                <a:cxnSpLocks noChangeShapeType="1"/>
              </p:cNvCxnSpPr>
              <p:nvPr/>
            </p:nvCxnSpPr>
            <p:spPr bwMode="auto">
              <a:xfrm>
                <a:off x="3240" y="7020"/>
                <a:ext cx="1815" cy="0"/>
              </a:xfrm>
              <a:prstGeom prst="straightConnector1">
                <a:avLst/>
              </a:prstGeom>
              <a:noFill/>
              <a:ln w="38100">
                <a:solidFill>
                  <a:srgbClr val="000000"/>
                </a:solidFill>
                <a:prstDash val="sysDot"/>
                <a:round/>
                <a:headEnd/>
                <a:tailEnd/>
              </a:ln>
            </p:spPr>
          </p:cxnSp>
        </p:grpSp>
        <p:sp>
          <p:nvSpPr>
            <p:cNvPr id="21" name="Text Box 11"/>
            <p:cNvSpPr txBox="1">
              <a:spLocks noChangeArrowheads="1"/>
            </p:cNvSpPr>
            <p:nvPr/>
          </p:nvSpPr>
          <p:spPr bwMode="auto">
            <a:xfrm>
              <a:off x="4860" y="6690"/>
              <a:ext cx="1035"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cs typeface="Arial" pitchFamily="34" charset="0"/>
                </a:rPr>
                <a:t>Wet Air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 Box 12"/>
            <p:cNvSpPr txBox="1">
              <a:spLocks noChangeArrowheads="1"/>
            </p:cNvSpPr>
            <p:nvPr/>
          </p:nvSpPr>
          <p:spPr bwMode="auto">
            <a:xfrm>
              <a:off x="4860" y="11370"/>
              <a:ext cx="1035"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cs typeface="Arial" pitchFamily="34" charset="0"/>
                </a:rPr>
                <a:t>Dry Air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Text Box 13"/>
            <p:cNvSpPr txBox="1">
              <a:spLocks noChangeArrowheads="1"/>
            </p:cNvSpPr>
            <p:nvPr/>
          </p:nvSpPr>
          <p:spPr bwMode="auto">
            <a:xfrm>
              <a:off x="4515" y="7695"/>
              <a:ext cx="1815" cy="13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err="1" smtClean="0">
                  <a:ln>
                    <a:noFill/>
                  </a:ln>
                  <a:solidFill>
                    <a:schemeClr val="tx1"/>
                  </a:solidFill>
                  <a:effectLst/>
                  <a:latin typeface="Calibri" pitchFamily="34" charset="0"/>
                  <a:cs typeface="Arial" pitchFamily="34" charset="0"/>
                </a:rPr>
                <a:t>Zeolite</a:t>
              </a:r>
              <a:r>
                <a:rPr kumimoji="0" lang="en-GB" sz="1400" b="0" i="0" u="none" strike="noStrike" cap="none" normalizeH="0" baseline="0" dirty="0" smtClean="0">
                  <a:ln>
                    <a:noFill/>
                  </a:ln>
                  <a:solidFill>
                    <a:schemeClr val="tx1"/>
                  </a:solidFill>
                  <a:effectLst/>
                  <a:latin typeface="Calibri" pitchFamily="34" charset="0"/>
                  <a:cs typeface="Arial" pitchFamily="34" charset="0"/>
                </a:rPr>
                <a:t> 13X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Text Box 14"/>
            <p:cNvSpPr txBox="1">
              <a:spLocks noChangeArrowheads="1"/>
            </p:cNvSpPr>
            <p:nvPr/>
          </p:nvSpPr>
          <p:spPr bwMode="auto">
            <a:xfrm>
              <a:off x="4515" y="9287"/>
              <a:ext cx="1815"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tx1"/>
                  </a:solidFill>
                  <a:effectLst/>
                  <a:latin typeface="Calibri" pitchFamily="34" charset="0"/>
                  <a:cs typeface="Arial" pitchFamily="34" charset="0"/>
                </a:rPr>
                <a:t>Silica Gel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Text Box 16"/>
            <p:cNvSpPr txBox="1">
              <a:spLocks noChangeArrowheads="1"/>
            </p:cNvSpPr>
            <p:nvPr/>
          </p:nvSpPr>
          <p:spPr bwMode="auto">
            <a:xfrm>
              <a:off x="7560" y="8264"/>
              <a:ext cx="1995" cy="12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600" b="0" i="0" u="none" strike="noStrike" cap="none" normalizeH="0" baseline="0" dirty="0" smtClean="0">
                  <a:ln>
                    <a:noFill/>
                  </a:ln>
                  <a:solidFill>
                    <a:schemeClr val="tx1"/>
                  </a:solidFill>
                  <a:effectLst/>
                  <a:latin typeface="Calibri" pitchFamily="34" charset="0"/>
                  <a:cs typeface="Arial" pitchFamily="34" charset="0"/>
                </a:rPr>
                <a:t>Perforated metal screens and fibre filters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6" name="AutoShape 17"/>
            <p:cNvCxnSpPr>
              <a:cxnSpLocks noChangeShapeType="1"/>
            </p:cNvCxnSpPr>
            <p:nvPr/>
          </p:nvCxnSpPr>
          <p:spPr bwMode="auto">
            <a:xfrm flipH="1" flipV="1">
              <a:off x="6330" y="7695"/>
              <a:ext cx="1230" cy="1170"/>
            </a:xfrm>
            <a:prstGeom prst="straightConnector1">
              <a:avLst/>
            </a:prstGeom>
            <a:noFill/>
            <a:ln w="9525">
              <a:solidFill>
                <a:srgbClr val="000000"/>
              </a:solidFill>
              <a:round/>
              <a:headEnd/>
              <a:tailEnd type="triangle" w="med" len="med"/>
            </a:ln>
          </p:spPr>
        </p:cxnSp>
        <p:cxnSp>
          <p:nvCxnSpPr>
            <p:cNvPr id="27" name="AutoShape 18"/>
            <p:cNvCxnSpPr>
              <a:cxnSpLocks noChangeShapeType="1"/>
            </p:cNvCxnSpPr>
            <p:nvPr/>
          </p:nvCxnSpPr>
          <p:spPr bwMode="auto">
            <a:xfrm flipH="1">
              <a:off x="6330" y="8865"/>
              <a:ext cx="1230" cy="1875"/>
            </a:xfrm>
            <a:prstGeom prst="straightConnector1">
              <a:avLst/>
            </a:prstGeom>
            <a:noFill/>
            <a:ln w="9525">
              <a:solidFill>
                <a:srgbClr val="000000"/>
              </a:solidFill>
              <a:round/>
              <a:headEnd/>
              <a:tailEnd type="triangle" w="med" len="med"/>
            </a:ln>
          </p:spPr>
        </p:cxnSp>
      </p:grpSp>
    </p:spTree>
    <p:extLst>
      <p:ext uri="{BB962C8B-B14F-4D97-AF65-F5344CB8AC3E}">
        <p14:creationId xmlns:p14="http://schemas.microsoft.com/office/powerpoint/2010/main" val="90402534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764704"/>
            <a:ext cx="8229600" cy="1143000"/>
          </a:xfrm>
        </p:spPr>
        <p:txBody>
          <a:bodyPr>
            <a:normAutofit/>
          </a:bodyPr>
          <a:lstStyle/>
          <a:p>
            <a:r>
              <a:rPr lang="en-GB" dirty="0"/>
              <a:t>Desiccant Bed</a:t>
            </a:r>
          </a:p>
        </p:txBody>
      </p:sp>
      <p:sp>
        <p:nvSpPr>
          <p:cNvPr id="3" name="Content Placeholder 2"/>
          <p:cNvSpPr>
            <a:spLocks noGrp="1"/>
          </p:cNvSpPr>
          <p:nvPr>
            <p:ph idx="1"/>
          </p:nvPr>
        </p:nvSpPr>
        <p:spPr>
          <a:xfrm>
            <a:off x="179512" y="1916832"/>
            <a:ext cx="8507288" cy="4209331"/>
          </a:xfrm>
        </p:spPr>
        <p:txBody>
          <a:bodyPr>
            <a:normAutofit lnSpcReduction="10000"/>
          </a:bodyPr>
          <a:lstStyle/>
          <a:p>
            <a:r>
              <a:rPr lang="en-GB" dirty="0"/>
              <a:t>Inlet Temperature – 20</a:t>
            </a:r>
            <a:r>
              <a:rPr lang="en-GB" dirty="0">
                <a:cs typeface="Calibri"/>
              </a:rPr>
              <a:t>˚</a:t>
            </a:r>
            <a:r>
              <a:rPr lang="en-GB" dirty="0"/>
              <a:t>C</a:t>
            </a:r>
          </a:p>
          <a:p>
            <a:r>
              <a:rPr lang="en-GB" dirty="0"/>
              <a:t>Relative Humidity – 50% </a:t>
            </a:r>
          </a:p>
          <a:p>
            <a:pPr lvl="1"/>
            <a:r>
              <a:rPr lang="en-GB" dirty="0"/>
              <a:t>Maintained by dehumidifier</a:t>
            </a:r>
          </a:p>
          <a:p>
            <a:r>
              <a:rPr lang="en-GB" dirty="0"/>
              <a:t>From </a:t>
            </a:r>
            <a:r>
              <a:rPr lang="en-GB" dirty="0" err="1"/>
              <a:t>psychrometric</a:t>
            </a:r>
            <a:r>
              <a:rPr lang="en-GB" dirty="0"/>
              <a:t> graph:</a:t>
            </a:r>
          </a:p>
          <a:p>
            <a:pPr lvl="1"/>
            <a:r>
              <a:rPr lang="en-GB" dirty="0"/>
              <a:t>Dew point temperature – 9.4</a:t>
            </a:r>
            <a:r>
              <a:rPr lang="en-GB" dirty="0">
                <a:cs typeface="Calibri"/>
              </a:rPr>
              <a:t>˚</a:t>
            </a:r>
            <a:r>
              <a:rPr lang="en-GB" dirty="0"/>
              <a:t>C</a:t>
            </a:r>
          </a:p>
          <a:p>
            <a:r>
              <a:rPr lang="en-GB" dirty="0"/>
              <a:t>Need</a:t>
            </a:r>
          </a:p>
          <a:p>
            <a:pPr lvl="1"/>
            <a:r>
              <a:rPr lang="en-GB" dirty="0"/>
              <a:t>Silica gel adsorption capacity</a:t>
            </a:r>
          </a:p>
          <a:p>
            <a:pPr lvl="1"/>
            <a:r>
              <a:rPr lang="en-GB" dirty="0"/>
              <a:t>Time for regeneration</a:t>
            </a:r>
          </a:p>
          <a:p>
            <a:endParaRPr lang="en-GB" dirty="0"/>
          </a:p>
        </p:txBody>
      </p:sp>
    </p:spTree>
    <p:extLst>
      <p:ext uri="{BB962C8B-B14F-4D97-AF65-F5344CB8AC3E}">
        <p14:creationId xmlns:p14="http://schemas.microsoft.com/office/powerpoint/2010/main" val="40920274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22728364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smtClean="0"/>
              <a:t>CO2 Treatment</a:t>
            </a:r>
            <a:endParaRPr lang="en-GB" dirty="0"/>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smtClean="0"/>
              <a:t> </a:t>
            </a:r>
            <a:endParaRPr lang="en-GB" dirty="0"/>
          </a:p>
        </p:txBody>
      </p:sp>
    </p:spTree>
    <p:extLst>
      <p:ext uri="{BB962C8B-B14F-4D97-AF65-F5344CB8AC3E}">
        <p14:creationId xmlns:p14="http://schemas.microsoft.com/office/powerpoint/2010/main" val="10662450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a:t>Sabatier Reactor</a:t>
            </a:r>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a:t> </a:t>
            </a:r>
          </a:p>
        </p:txBody>
      </p:sp>
    </p:spTree>
    <p:extLst>
      <p:ext uri="{BB962C8B-B14F-4D97-AF65-F5344CB8AC3E}">
        <p14:creationId xmlns:p14="http://schemas.microsoft.com/office/powerpoint/2010/main" val="23530344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0031" y="548679"/>
            <a:ext cx="9156463" cy="6291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63629" y="692696"/>
            <a:ext cx="8229600" cy="1143000"/>
          </a:xfrm>
        </p:spPr>
        <p:txBody>
          <a:bodyPr>
            <a:normAutofit/>
          </a:bodyPr>
          <a:lstStyle/>
          <a:p>
            <a:r>
              <a:rPr lang="en-GB" dirty="0"/>
              <a:t>Rate equation used to model</a:t>
            </a:r>
            <a:r>
              <a:rPr lang="en-GB" dirty="0" smtClean="0"/>
              <a:t> </a:t>
            </a:r>
            <a:endParaRPr lang="en-GB" dirty="0"/>
          </a:p>
        </p:txBody>
      </p:sp>
      <p:sp>
        <p:nvSpPr>
          <p:cNvPr id="3" name="Content Placeholder 2"/>
          <p:cNvSpPr>
            <a:spLocks noGrp="1"/>
          </p:cNvSpPr>
          <p:nvPr>
            <p:ph idx="1"/>
          </p:nvPr>
        </p:nvSpPr>
        <p:spPr>
          <a:xfrm>
            <a:off x="251520" y="2060848"/>
            <a:ext cx="8435280" cy="4065315"/>
          </a:xfrm>
        </p:spPr>
        <p:txBody>
          <a:bodyPr>
            <a:normAutofit/>
          </a:bodyPr>
          <a:lstStyle/>
          <a:p>
            <a:pPr marL="0" indent="0">
              <a:buNone/>
            </a:pPr>
            <a:r>
              <a:rPr lang="en-GB" dirty="0" smtClean="0"/>
              <a:t/>
            </a:r>
            <a:br>
              <a:rPr lang="en-GB" dirty="0" smtClean="0"/>
            </a:br>
            <a:endParaRPr lang="en-GB" dirty="0" smtClean="0"/>
          </a:p>
          <a:p>
            <a:pPr marL="0" indent="0">
              <a:buNone/>
            </a:pPr>
            <a:endParaRPr lang="en-GB" dirty="0"/>
          </a:p>
          <a:p>
            <a:pPr marL="0" indent="0">
              <a:buNone/>
            </a:pPr>
            <a:endParaRPr lang="en-GB" dirty="0" smtClean="0"/>
          </a:p>
          <a:p>
            <a:pPr marL="0" indent="0">
              <a:buNone/>
            </a:pPr>
            <a:r>
              <a:rPr lang="en-GB" dirty="0"/>
              <a:t>Proposed by </a:t>
            </a:r>
            <a:r>
              <a:rPr lang="en-GB" dirty="0" err="1"/>
              <a:t>Lunde</a:t>
            </a:r>
            <a:r>
              <a:rPr lang="en-GB" dirty="0"/>
              <a:t> (1974) for Sabatier reaction on ruthenium-alumina catalyst. Used to model reaction for reactor development since.</a:t>
            </a:r>
          </a:p>
          <a:p>
            <a:pPr marL="0" indent="0">
              <a:buNone/>
            </a:pPr>
            <a:endParaRPr lang="en-GB" dirty="0"/>
          </a:p>
        </p:txBody>
      </p:sp>
      <p:pic>
        <p:nvPicPr>
          <p:cNvPr id="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629" y="2060848"/>
            <a:ext cx="48768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196704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28808819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79"/>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smtClean="0"/>
          </a:p>
          <a:p>
            <a:endParaRPr lang="en-GB" dirty="0"/>
          </a:p>
          <a:p>
            <a:endParaRPr lang="en-GB" dirty="0" smtClean="0"/>
          </a:p>
          <a:p>
            <a:endParaRPr lang="en-GB" dirty="0"/>
          </a:p>
          <a:p>
            <a:endParaRPr lang="en-GB" sz="2800" dirty="0" smtClean="0">
              <a:solidFill>
                <a:schemeClr val="tx1"/>
              </a:solidFill>
            </a:endParaRPr>
          </a:p>
          <a:p>
            <a:r>
              <a:rPr lang="en-GB" sz="2800" dirty="0" smtClean="0">
                <a:solidFill>
                  <a:schemeClr val="tx1"/>
                </a:solidFill>
              </a:rPr>
              <a:t>Also </a:t>
            </a:r>
            <a:r>
              <a:rPr lang="en-GB" sz="2800" dirty="0">
                <a:solidFill>
                  <a:schemeClr val="tx1"/>
                </a:solidFill>
              </a:rPr>
              <a:t>proposed by </a:t>
            </a:r>
            <a:r>
              <a:rPr lang="en-GB" sz="2800" dirty="0" err="1">
                <a:solidFill>
                  <a:schemeClr val="tx1"/>
                </a:solidFill>
              </a:rPr>
              <a:t>Lunde</a:t>
            </a:r>
            <a:r>
              <a:rPr lang="en-GB" sz="2800" dirty="0">
                <a:solidFill>
                  <a:schemeClr val="tx1"/>
                </a:solidFill>
              </a:rPr>
              <a:t> (1974), used in conjunction with heat capacity of the gas stream to give the change in temperature through the reactor</a:t>
            </a:r>
            <a:r>
              <a:rPr lang="en-GB" dirty="0"/>
              <a:t>.</a:t>
            </a:r>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63629" y="692696"/>
            <a:ext cx="8229600" cy="1143000"/>
          </a:xfrm>
        </p:spPr>
        <p:txBody>
          <a:bodyPr>
            <a:normAutofit/>
          </a:bodyPr>
          <a:lstStyle/>
          <a:p>
            <a:r>
              <a:rPr lang="en-GB" dirty="0"/>
              <a:t>Heat generation </a:t>
            </a:r>
          </a:p>
        </p:txBody>
      </p:sp>
      <p:pic>
        <p:nvPicPr>
          <p:cNvPr id="20"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904974" y="1844824"/>
            <a:ext cx="474345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721360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625703"/>
            <a:ext cx="8229600" cy="1143000"/>
          </a:xfrm>
        </p:spPr>
        <p:txBody>
          <a:bodyPr>
            <a:normAutofit fontScale="90000"/>
          </a:bodyPr>
          <a:lstStyle/>
          <a:p>
            <a:r>
              <a:rPr lang="en-GB" dirty="0"/>
              <a:t>Isothermal </a:t>
            </a:r>
            <a:r>
              <a:rPr lang="en-GB" dirty="0" err="1"/>
              <a:t>vs</a:t>
            </a:r>
            <a:r>
              <a:rPr lang="en-GB" dirty="0"/>
              <a:t> non-isothermal performance</a:t>
            </a:r>
          </a:p>
        </p:txBody>
      </p:sp>
      <p:pic>
        <p:nvPicPr>
          <p:cNvPr id="2050"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786340" y="1930029"/>
            <a:ext cx="5364945" cy="4182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08173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0532" y="692696"/>
            <a:ext cx="8229600" cy="1143000"/>
          </a:xfrm>
        </p:spPr>
        <p:txBody>
          <a:bodyPr>
            <a:normAutofit fontScale="90000"/>
          </a:bodyPr>
          <a:lstStyle/>
          <a:p>
            <a:r>
              <a:rPr lang="en-GB" dirty="0"/>
              <a:t>Considerations given to air and water purity</a:t>
            </a:r>
          </a:p>
        </p:txBody>
      </p:sp>
      <p:sp>
        <p:nvSpPr>
          <p:cNvPr id="3" name="Content Placeholder 2"/>
          <p:cNvSpPr>
            <a:spLocks noGrp="1"/>
          </p:cNvSpPr>
          <p:nvPr>
            <p:ph idx="1"/>
          </p:nvPr>
        </p:nvSpPr>
        <p:spPr>
          <a:xfrm>
            <a:off x="362851" y="2060848"/>
            <a:ext cx="3475486" cy="4354959"/>
          </a:xfrm>
        </p:spPr>
        <p:txBody>
          <a:bodyPr>
            <a:normAutofit/>
          </a:bodyPr>
          <a:lstStyle/>
          <a:p>
            <a:r>
              <a:rPr lang="en-GB" dirty="0"/>
              <a:t>Air Purity</a:t>
            </a:r>
          </a:p>
          <a:p>
            <a:r>
              <a:rPr lang="en-GB" dirty="0"/>
              <a:t>HEPA Filters</a:t>
            </a:r>
          </a:p>
          <a:p>
            <a:r>
              <a:rPr lang="en-GB" dirty="0"/>
              <a:t>Activated carbon filters</a:t>
            </a:r>
          </a:p>
          <a:p>
            <a:r>
              <a:rPr lang="en-GB" dirty="0"/>
              <a:t>UV exposure</a:t>
            </a:r>
          </a:p>
          <a:p>
            <a:endParaRPr lang="en-GB" dirty="0"/>
          </a:p>
        </p:txBody>
      </p:sp>
      <p:sp>
        <p:nvSpPr>
          <p:cNvPr id="12" name="TextBox 11"/>
          <p:cNvSpPr txBox="1"/>
          <p:nvPr/>
        </p:nvSpPr>
        <p:spPr>
          <a:xfrm>
            <a:off x="8358807" y="2132856"/>
            <a:ext cx="461665" cy="4320480"/>
          </a:xfrm>
          <a:prstGeom prst="rect">
            <a:avLst/>
          </a:prstGeom>
          <a:noFill/>
        </p:spPr>
        <p:txBody>
          <a:bodyPr vert="eaVert" wrap="square" rtlCol="0">
            <a:spAutoFit/>
          </a:bodyPr>
          <a:lstStyle/>
          <a:p>
            <a:endParaRPr lang="en-GB" dirty="0"/>
          </a:p>
        </p:txBody>
      </p:sp>
      <p:sp>
        <p:nvSpPr>
          <p:cNvPr id="19" name="TextBox 18"/>
          <p:cNvSpPr txBox="1"/>
          <p:nvPr/>
        </p:nvSpPr>
        <p:spPr>
          <a:xfrm>
            <a:off x="5369428" y="2132856"/>
            <a:ext cx="3379036" cy="369332"/>
          </a:xfrm>
          <a:prstGeom prst="rect">
            <a:avLst/>
          </a:prstGeom>
          <a:noFill/>
        </p:spPr>
        <p:txBody>
          <a:bodyPr wrap="square" rtlCol="0">
            <a:spAutoFit/>
          </a:bodyPr>
          <a:lstStyle/>
          <a:p>
            <a:endParaRPr lang="en-GB" dirty="0"/>
          </a:p>
        </p:txBody>
      </p:sp>
      <p:sp>
        <p:nvSpPr>
          <p:cNvPr id="20" name="TextBox 19"/>
          <p:cNvSpPr txBox="1"/>
          <p:nvPr/>
        </p:nvSpPr>
        <p:spPr>
          <a:xfrm>
            <a:off x="5292080" y="1988840"/>
            <a:ext cx="3297559" cy="4247317"/>
          </a:xfrm>
          <a:prstGeom prst="rect">
            <a:avLst/>
          </a:prstGeom>
          <a:noFill/>
        </p:spPr>
        <p:txBody>
          <a:bodyPr wrap="square" rtlCol="0">
            <a:spAutoFit/>
          </a:bodyPr>
          <a:lstStyle/>
          <a:p>
            <a:pPr marL="285750" indent="-285750">
              <a:buFont typeface="Arial" pitchFamily="34" charset="0"/>
              <a:buChar char="•"/>
            </a:pPr>
            <a:r>
              <a:rPr lang="en-GB" dirty="0"/>
              <a:t>Water from Sabatier will have low concentrations of dissolved CO</a:t>
            </a:r>
            <a:r>
              <a:rPr lang="en-GB" baseline="-25000" dirty="0"/>
              <a:t>2</a:t>
            </a:r>
            <a:r>
              <a:rPr lang="en-GB" dirty="0"/>
              <a:t> ,methane and hydrogen following condensation of steam. CO</a:t>
            </a:r>
            <a:r>
              <a:rPr lang="en-GB" baseline="-25000" dirty="0"/>
              <a:t>2</a:t>
            </a:r>
            <a:r>
              <a:rPr lang="en-GB" dirty="0"/>
              <a:t> will react with KOH electrolyte and form K</a:t>
            </a:r>
            <a:r>
              <a:rPr lang="en-GB" baseline="-25000" dirty="0"/>
              <a:t>2</a:t>
            </a:r>
            <a:r>
              <a:rPr lang="en-GB" dirty="0"/>
              <a:t>CO</a:t>
            </a:r>
            <a:r>
              <a:rPr lang="en-GB" baseline="-25000" dirty="0"/>
              <a:t>3</a:t>
            </a:r>
            <a:r>
              <a:rPr lang="en-GB" dirty="0"/>
              <a:t> and water. Methane is relatively insoluble in water and so would not cause issues with the system. Hydrogen gas would most likely separate from the liquid mixture due to its low density.</a:t>
            </a:r>
          </a:p>
          <a:p>
            <a:endParaRPr lang="en-GB" dirty="0"/>
          </a:p>
        </p:txBody>
      </p:sp>
    </p:spTree>
    <p:extLst>
      <p:ext uri="{BB962C8B-B14F-4D97-AF65-F5344CB8AC3E}">
        <p14:creationId xmlns:p14="http://schemas.microsoft.com/office/powerpoint/2010/main" val="22897383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908720"/>
            <a:ext cx="8229600" cy="1143000"/>
          </a:xfrm>
        </p:spPr>
        <p:txBody>
          <a:bodyPr>
            <a:normAutofit/>
          </a:bodyPr>
          <a:lstStyle/>
          <a:p>
            <a:r>
              <a:rPr lang="en-GB" dirty="0"/>
              <a:t>Solubility of gases in water</a:t>
            </a:r>
          </a:p>
        </p:txBody>
      </p:sp>
      <p:pic>
        <p:nvPicPr>
          <p:cNvPr id="19"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50825" y="2456999"/>
            <a:ext cx="8435975" cy="312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41953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551505"/>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589702"/>
            <a:ext cx="8229600" cy="1143000"/>
          </a:xfrm>
        </p:spPr>
        <p:txBody>
          <a:bodyPr>
            <a:normAutofit/>
          </a:bodyPr>
          <a:lstStyle/>
          <a:p>
            <a:r>
              <a:rPr lang="en-GB" dirty="0" smtClean="0"/>
              <a:t> </a:t>
            </a:r>
            <a:endParaRPr lang="en-GB" dirty="0"/>
          </a:p>
        </p:txBody>
      </p:sp>
      <p:sp>
        <p:nvSpPr>
          <p:cNvPr id="3" name="Content Placeholder 2"/>
          <p:cNvSpPr>
            <a:spLocks noGrp="1"/>
          </p:cNvSpPr>
          <p:nvPr>
            <p:ph idx="1"/>
          </p:nvPr>
        </p:nvSpPr>
        <p:spPr>
          <a:xfrm>
            <a:off x="611560" y="1196752"/>
            <a:ext cx="8075240" cy="4929411"/>
          </a:xfrm>
        </p:spPr>
        <p:txBody>
          <a:bodyPr>
            <a:normAutofit/>
          </a:bodyPr>
          <a:lstStyle/>
          <a:p>
            <a:r>
              <a:rPr lang="en-GB" dirty="0"/>
              <a:t>Using the maximum solubility's from the previous diagram we can estimate that for our production of ~ 8kg/day of water the dissolved gas content will be methane - 0.032 g, hydrogen - 0.0152g and Carbon dioxide – 28 g</a:t>
            </a:r>
          </a:p>
          <a:p>
            <a:endParaRPr lang="en-GB" dirty="0"/>
          </a:p>
        </p:txBody>
      </p:sp>
    </p:spTree>
    <p:extLst>
      <p:ext uri="{BB962C8B-B14F-4D97-AF65-F5344CB8AC3E}">
        <p14:creationId xmlns:p14="http://schemas.microsoft.com/office/powerpoint/2010/main" val="33364999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42172217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34863226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a:t>Electrolysis Unit Design</a:t>
            </a:r>
          </a:p>
        </p:txBody>
      </p:sp>
      <p:sp>
        <p:nvSpPr>
          <p:cNvPr id="3" name="Content Placeholder 2"/>
          <p:cNvSpPr>
            <a:spLocks noGrp="1"/>
          </p:cNvSpPr>
          <p:nvPr>
            <p:ph idx="1"/>
          </p:nvPr>
        </p:nvSpPr>
        <p:spPr>
          <a:xfrm>
            <a:off x="251520" y="3861048"/>
            <a:ext cx="8435280" cy="2265115"/>
          </a:xfrm>
        </p:spPr>
        <p:txBody>
          <a:bodyPr>
            <a:normAutofit/>
          </a:bodyPr>
          <a:lstStyle/>
          <a:p>
            <a:pPr marL="0" indent="0">
              <a:buNone/>
            </a:pPr>
            <a:r>
              <a:rPr lang="en-GB" dirty="0"/>
              <a:t> </a:t>
            </a:r>
          </a:p>
        </p:txBody>
      </p:sp>
    </p:spTree>
    <p:extLst>
      <p:ext uri="{BB962C8B-B14F-4D97-AF65-F5344CB8AC3E}">
        <p14:creationId xmlns:p14="http://schemas.microsoft.com/office/powerpoint/2010/main" val="18653977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908720"/>
            <a:ext cx="8229600" cy="1143000"/>
          </a:xfrm>
        </p:spPr>
        <p:txBody>
          <a:bodyPr>
            <a:normAutofit/>
          </a:bodyPr>
          <a:lstStyle/>
          <a:p>
            <a:r>
              <a:rPr lang="en-GB" dirty="0"/>
              <a:t>Design Basis</a:t>
            </a:r>
          </a:p>
        </p:txBody>
      </p:sp>
      <p:sp>
        <p:nvSpPr>
          <p:cNvPr id="3" name="Content Placeholder 2"/>
          <p:cNvSpPr>
            <a:spLocks noGrp="1"/>
          </p:cNvSpPr>
          <p:nvPr>
            <p:ph idx="1"/>
          </p:nvPr>
        </p:nvSpPr>
        <p:spPr>
          <a:xfrm>
            <a:off x="251520" y="1988840"/>
            <a:ext cx="8435280" cy="4137323"/>
          </a:xfrm>
        </p:spPr>
        <p:txBody>
          <a:bodyPr>
            <a:normAutofit fontScale="92500" lnSpcReduction="20000"/>
          </a:bodyPr>
          <a:lstStyle/>
          <a:p>
            <a:r>
              <a:rPr lang="en-GB" dirty="0"/>
              <a:t>Rate of Oxygen Production = 8.4 kg/day</a:t>
            </a:r>
          </a:p>
          <a:p>
            <a:r>
              <a:rPr lang="en-GB" dirty="0"/>
              <a:t>Rate of Hydrogen Production = 1.05 kg/day</a:t>
            </a:r>
          </a:p>
          <a:p>
            <a:r>
              <a:rPr lang="en-GB" dirty="0"/>
              <a:t>Rate of Water consumption = 9.45kg/day</a:t>
            </a:r>
          </a:p>
          <a:p>
            <a:endParaRPr lang="en-GB" dirty="0"/>
          </a:p>
          <a:p>
            <a:r>
              <a:rPr lang="en-GB" dirty="0"/>
              <a:t>Fully detailed design is beyond the scope of this project</a:t>
            </a:r>
          </a:p>
          <a:p>
            <a:r>
              <a:rPr lang="en-GB" dirty="0"/>
              <a:t>Key parameters have been calculated and additional parameters obtained from commercial examples</a:t>
            </a:r>
          </a:p>
        </p:txBody>
      </p:sp>
    </p:spTree>
    <p:extLst>
      <p:ext uri="{BB962C8B-B14F-4D97-AF65-F5344CB8AC3E}">
        <p14:creationId xmlns:p14="http://schemas.microsoft.com/office/powerpoint/2010/main" val="176912231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9506" y="51963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836712"/>
            <a:ext cx="8229600" cy="1143000"/>
          </a:xfrm>
        </p:spPr>
        <p:txBody>
          <a:bodyPr>
            <a:normAutofit/>
          </a:bodyPr>
          <a:lstStyle/>
          <a:p>
            <a:r>
              <a:rPr lang="en-GB" dirty="0"/>
              <a:t>Key Design Parameters</a:t>
            </a:r>
          </a:p>
        </p:txBody>
      </p:sp>
      <p:sp>
        <p:nvSpPr>
          <p:cNvPr id="3" name="Content Placeholder 2"/>
          <p:cNvSpPr>
            <a:spLocks noGrp="1"/>
          </p:cNvSpPr>
          <p:nvPr>
            <p:ph idx="1"/>
          </p:nvPr>
        </p:nvSpPr>
        <p:spPr>
          <a:xfrm>
            <a:off x="251520" y="1916832"/>
            <a:ext cx="8435280" cy="4209331"/>
          </a:xfrm>
        </p:spPr>
        <p:txBody>
          <a:bodyPr>
            <a:normAutofit/>
          </a:bodyPr>
          <a:lstStyle/>
          <a:p>
            <a:r>
              <a:rPr lang="en-GB" dirty="0"/>
              <a:t>Electrolysis Selection</a:t>
            </a:r>
          </a:p>
          <a:p>
            <a:r>
              <a:rPr lang="en-GB" dirty="0"/>
              <a:t>Electrode Material</a:t>
            </a:r>
          </a:p>
          <a:p>
            <a:r>
              <a:rPr lang="en-GB" dirty="0"/>
              <a:t>Diaphragm Material</a:t>
            </a:r>
          </a:p>
          <a:p>
            <a:r>
              <a:rPr lang="en-GB" dirty="0"/>
              <a:t>Electrolyte Selection</a:t>
            </a:r>
          </a:p>
          <a:p>
            <a:r>
              <a:rPr lang="en-GB" dirty="0"/>
              <a:t>Current Requirement</a:t>
            </a:r>
          </a:p>
          <a:p>
            <a:r>
              <a:rPr lang="en-GB" dirty="0"/>
              <a:t>Minimum Voltage Requirement</a:t>
            </a:r>
          </a:p>
          <a:p>
            <a:r>
              <a:rPr lang="en-GB" dirty="0"/>
              <a:t>Electrode Surface Area Requirement</a:t>
            </a:r>
          </a:p>
          <a:p>
            <a:pPr marL="0" indent="0">
              <a:buNone/>
            </a:pPr>
            <a:endParaRPr lang="en-GB" dirty="0"/>
          </a:p>
        </p:txBody>
      </p:sp>
    </p:spTree>
    <p:extLst>
      <p:ext uri="{BB962C8B-B14F-4D97-AF65-F5344CB8AC3E}">
        <p14:creationId xmlns:p14="http://schemas.microsoft.com/office/powerpoint/2010/main" val="25165213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15595578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390532" y="692696"/>
            <a:ext cx="8229600" cy="1143000"/>
          </a:xfrm>
        </p:spPr>
        <p:txBody>
          <a:bodyPr>
            <a:normAutofit/>
          </a:bodyPr>
          <a:lstStyle/>
          <a:p>
            <a:r>
              <a:rPr lang="en-GB" dirty="0"/>
              <a:t>Qualitative Design</a:t>
            </a:r>
          </a:p>
        </p:txBody>
      </p:sp>
      <p:sp>
        <p:nvSpPr>
          <p:cNvPr id="3" name="Content Placeholder 2"/>
          <p:cNvSpPr>
            <a:spLocks noGrp="1"/>
          </p:cNvSpPr>
          <p:nvPr>
            <p:ph idx="1"/>
          </p:nvPr>
        </p:nvSpPr>
        <p:spPr>
          <a:xfrm>
            <a:off x="251520" y="1772816"/>
            <a:ext cx="8435280" cy="4353347"/>
          </a:xfrm>
        </p:spPr>
        <p:txBody>
          <a:bodyPr>
            <a:normAutofit/>
          </a:bodyPr>
          <a:lstStyle/>
          <a:p>
            <a:r>
              <a:rPr lang="en-GB" dirty="0"/>
              <a:t>Electrolysis Selection – Bipolar Electrolysis</a:t>
            </a:r>
          </a:p>
          <a:p>
            <a:endParaRPr lang="en-GB" dirty="0"/>
          </a:p>
          <a:p>
            <a:r>
              <a:rPr lang="en-GB" dirty="0"/>
              <a:t>Electrode Material – Platinum</a:t>
            </a:r>
          </a:p>
          <a:p>
            <a:endParaRPr lang="en-GB" dirty="0"/>
          </a:p>
          <a:p>
            <a:r>
              <a:rPr lang="en-GB" dirty="0"/>
              <a:t>Diaphragm Material – Sintered Nickel</a:t>
            </a:r>
          </a:p>
          <a:p>
            <a:endParaRPr lang="en-GB" dirty="0"/>
          </a:p>
          <a:p>
            <a:r>
              <a:rPr lang="en-GB" dirty="0"/>
              <a:t>Electrolyte – 30%wt KOH</a:t>
            </a:r>
          </a:p>
        </p:txBody>
      </p:sp>
    </p:spTree>
    <p:extLst>
      <p:ext uri="{BB962C8B-B14F-4D97-AF65-F5344CB8AC3E}">
        <p14:creationId xmlns:p14="http://schemas.microsoft.com/office/powerpoint/2010/main" val="320171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551505"/>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01464" y="836712"/>
            <a:ext cx="8229600" cy="1143000"/>
          </a:xfrm>
        </p:spPr>
        <p:txBody>
          <a:bodyPr>
            <a:normAutofit/>
          </a:bodyPr>
          <a:lstStyle/>
          <a:p>
            <a:r>
              <a:rPr lang="en-GB" dirty="0"/>
              <a:t>Quantitative Design</a:t>
            </a:r>
          </a:p>
        </p:txBody>
      </p:sp>
      <p:sp>
        <p:nvSpPr>
          <p:cNvPr id="3" name="Content Placeholder 2"/>
          <p:cNvSpPr>
            <a:spLocks noGrp="1"/>
          </p:cNvSpPr>
          <p:nvPr>
            <p:ph idx="1"/>
          </p:nvPr>
        </p:nvSpPr>
        <p:spPr>
          <a:xfrm>
            <a:off x="251520" y="1700808"/>
            <a:ext cx="8435280" cy="4425355"/>
          </a:xfrm>
        </p:spPr>
        <p:txBody>
          <a:bodyPr>
            <a:normAutofit/>
          </a:bodyPr>
          <a:lstStyle/>
          <a:p>
            <a:r>
              <a:rPr lang="en-GB" dirty="0"/>
              <a:t>Current Calculation</a:t>
            </a:r>
          </a:p>
          <a:p>
            <a:endParaRPr lang="en-GB" dirty="0"/>
          </a:p>
          <a:p>
            <a:endParaRPr lang="en-GB" dirty="0"/>
          </a:p>
          <a:p>
            <a:pPr marL="0" indent="0">
              <a:buNone/>
            </a:pPr>
            <a:r>
              <a:rPr lang="en-GB" dirty="0"/>
              <a:t>Required Current = 1.17kA</a:t>
            </a:r>
          </a:p>
        </p:txBody>
      </p:sp>
      <mc:AlternateContent xmlns:mc="http://schemas.openxmlformats.org/markup-compatibility/2006" xmlns:a14="http://schemas.microsoft.com/office/drawing/2010/main">
        <mc:Choice Requires="a14">
          <p:sp>
            <p:nvSpPr>
              <p:cNvPr id="19" name="TextBox 18"/>
              <p:cNvSpPr txBox="1"/>
              <p:nvPr/>
            </p:nvSpPr>
            <p:spPr>
              <a:xfrm>
                <a:off x="3203848" y="2420888"/>
                <a:ext cx="2059475"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𝑅𝑎𝑡𝑒</m:t>
                      </m:r>
                      <m:r>
                        <a:rPr lang="en-GB" b="0" i="1" smtClean="0">
                          <a:latin typeface="Cambria Math"/>
                        </a:rPr>
                        <m:t> </m:t>
                      </m:r>
                      <m:d>
                        <m:dPr>
                          <m:ctrlPr>
                            <a:rPr lang="en-GB" b="0" i="1" smtClean="0">
                              <a:latin typeface="Cambria Math"/>
                            </a:rPr>
                          </m:ctrlPr>
                        </m:dPr>
                        <m:e>
                          <m:f>
                            <m:fPr>
                              <m:ctrlPr>
                                <a:rPr lang="en-GB" b="0" i="1" smtClean="0">
                                  <a:latin typeface="Cambria Math"/>
                                </a:rPr>
                              </m:ctrlPr>
                            </m:fPr>
                            <m:num>
                              <m:r>
                                <a:rPr lang="en-GB" b="0" i="1" smtClean="0">
                                  <a:latin typeface="Cambria Math"/>
                                </a:rPr>
                                <m:t>𝑚𝑜𝑙</m:t>
                              </m:r>
                            </m:num>
                            <m:den>
                              <m:r>
                                <a:rPr lang="en-GB" b="0" i="1" smtClean="0">
                                  <a:latin typeface="Cambria Math"/>
                                </a:rPr>
                                <m:t>𝑠</m:t>
                              </m:r>
                            </m:den>
                          </m:f>
                        </m:e>
                      </m:d>
                      <m:r>
                        <a:rPr lang="en-GB" b="0" i="1" smtClean="0">
                          <a:latin typeface="Cambria Math"/>
                        </a:rPr>
                        <m:t>=</m:t>
                      </m:r>
                      <m:f>
                        <m:fPr>
                          <m:ctrlPr>
                            <a:rPr lang="en-GB" b="0" i="1" smtClean="0">
                              <a:latin typeface="Cambria Math"/>
                            </a:rPr>
                          </m:ctrlPr>
                        </m:fPr>
                        <m:num>
                          <m:r>
                            <a:rPr lang="en-GB" b="0" i="1" smtClean="0">
                              <a:latin typeface="Cambria Math"/>
                            </a:rPr>
                            <m:t>𝑖</m:t>
                          </m:r>
                        </m:num>
                        <m:den>
                          <m:r>
                            <a:rPr lang="en-GB" b="0" i="1" smtClean="0">
                              <a:latin typeface="Cambria Math"/>
                            </a:rPr>
                            <m:t>𝑛𝐹</m:t>
                          </m:r>
                        </m:den>
                      </m:f>
                    </m:oMath>
                  </m:oMathPara>
                </a14:m>
                <a:endParaRPr lang="en-GB" dirty="0"/>
              </a:p>
            </p:txBody>
          </p:sp>
        </mc:Choice>
        <mc:Fallback xmlns="">
          <p:sp>
            <p:nvSpPr>
              <p:cNvPr id="19" name="TextBox 18"/>
              <p:cNvSpPr txBox="1">
                <a:spLocks noRot="1" noChangeAspect="1" noMove="1" noResize="1" noEditPoints="1" noAdjustHandles="1" noChangeArrowheads="1" noChangeShapeType="1" noTextEdit="1"/>
              </p:cNvSpPr>
              <p:nvPr/>
            </p:nvSpPr>
            <p:spPr>
              <a:xfrm>
                <a:off x="3203848" y="2420888"/>
                <a:ext cx="2059475" cy="714683"/>
              </a:xfrm>
              <a:prstGeom prst="rect">
                <a:avLst/>
              </a:prstGeom>
              <a:blipFill rotWithShape="1">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261205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764704"/>
            <a:ext cx="8229600" cy="1143000"/>
          </a:xfrm>
        </p:spPr>
        <p:txBody>
          <a:bodyPr>
            <a:normAutofit/>
          </a:bodyPr>
          <a:lstStyle/>
          <a:p>
            <a:r>
              <a:rPr lang="en-GB" dirty="0"/>
              <a:t>Quantitative Design</a:t>
            </a:r>
          </a:p>
        </p:txBody>
      </p:sp>
      <p:sp>
        <p:nvSpPr>
          <p:cNvPr id="3" name="Content Placeholder 2"/>
          <p:cNvSpPr>
            <a:spLocks noGrp="1"/>
          </p:cNvSpPr>
          <p:nvPr>
            <p:ph idx="1"/>
          </p:nvPr>
        </p:nvSpPr>
        <p:spPr>
          <a:xfrm>
            <a:off x="251520" y="1700808"/>
            <a:ext cx="8435280" cy="4425355"/>
          </a:xfrm>
        </p:spPr>
        <p:txBody>
          <a:bodyPr>
            <a:normAutofit/>
          </a:bodyPr>
          <a:lstStyle/>
          <a:p>
            <a:r>
              <a:rPr lang="en-GB" dirty="0"/>
              <a:t>Minimum Voltage Calculation </a:t>
            </a:r>
          </a:p>
          <a:p>
            <a:endParaRPr lang="en-GB" dirty="0"/>
          </a:p>
          <a:p>
            <a:endParaRPr lang="en-GB" dirty="0"/>
          </a:p>
          <a:p>
            <a:pPr marL="0" indent="0">
              <a:buNone/>
            </a:pPr>
            <a:endParaRPr lang="en-GB" dirty="0"/>
          </a:p>
          <a:p>
            <a:pPr marL="0" indent="0">
              <a:buNone/>
            </a:pPr>
            <a:r>
              <a:rPr lang="en-GB" dirty="0"/>
              <a:t>Minimum Voltage Requirement = 1.10V</a:t>
            </a:r>
          </a:p>
          <a:p>
            <a:endParaRPr lang="en-GB" dirty="0"/>
          </a:p>
        </p:txBody>
      </p:sp>
      <mc:AlternateContent xmlns:mc="http://schemas.openxmlformats.org/markup-compatibility/2006" xmlns:a14="http://schemas.microsoft.com/office/drawing/2010/main">
        <mc:Choice Requires="a14">
          <p:sp>
            <p:nvSpPr>
              <p:cNvPr id="19" name="TextBox 18"/>
              <p:cNvSpPr txBox="1"/>
              <p:nvPr/>
            </p:nvSpPr>
            <p:spPr>
              <a:xfrm>
                <a:off x="2411760" y="2652806"/>
                <a:ext cx="4036490"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a:rPr>
                        <m:t>𝑀𝑖𝑛𝑖𝑚𝑢𝑚</m:t>
                      </m:r>
                      <m:r>
                        <a:rPr lang="en-GB" b="0" i="1" smtClean="0">
                          <a:latin typeface="Cambria Math"/>
                        </a:rPr>
                        <m:t> </m:t>
                      </m:r>
                      <m:r>
                        <a:rPr lang="en-GB" b="0" i="1" smtClean="0">
                          <a:latin typeface="Cambria Math"/>
                        </a:rPr>
                        <m:t>𝑣𝑜𝑙𝑡𝑎𝑔𝑒</m:t>
                      </m:r>
                      <m:r>
                        <a:rPr lang="en-GB" b="0" i="1" smtClean="0">
                          <a:latin typeface="Cambria Math"/>
                        </a:rPr>
                        <m:t> </m:t>
                      </m:r>
                      <m:d>
                        <m:dPr>
                          <m:ctrlPr>
                            <a:rPr lang="en-GB" b="0" i="1" smtClean="0">
                              <a:latin typeface="Cambria Math"/>
                            </a:rPr>
                          </m:ctrlPr>
                        </m:dPr>
                        <m:e>
                          <m:r>
                            <a:rPr lang="en-GB" b="0" i="1" smtClean="0">
                              <a:latin typeface="Cambria Math"/>
                            </a:rPr>
                            <m:t>𝑉</m:t>
                          </m:r>
                        </m:e>
                      </m:d>
                      <m:r>
                        <a:rPr lang="en-GB" b="0" i="1" smtClean="0">
                          <a:latin typeface="Cambria Math"/>
                        </a:rPr>
                        <m:t>=</m:t>
                      </m:r>
                      <m:sSub>
                        <m:sSubPr>
                          <m:ctrlPr>
                            <a:rPr lang="en-GB" b="0" i="1" smtClean="0">
                              <a:latin typeface="Cambria Math"/>
                            </a:rPr>
                          </m:ctrlPr>
                        </m:sSubPr>
                        <m:e>
                          <m:r>
                            <a:rPr lang="en-GB" b="0" i="1" smtClean="0">
                              <a:latin typeface="Cambria Math"/>
                            </a:rPr>
                            <m:t>𝐸</m:t>
                          </m:r>
                        </m:e>
                        <m:sub>
                          <m:r>
                            <a:rPr lang="en-GB" b="0" i="1" smtClean="0">
                              <a:latin typeface="Cambria Math"/>
                            </a:rPr>
                            <m:t>𝑐𝑒𝑙𝑙</m:t>
                          </m:r>
                        </m:sub>
                      </m:sSub>
                      <m:r>
                        <a:rPr lang="en-GB" b="0" i="1" smtClean="0">
                          <a:latin typeface="Cambria Math"/>
                        </a:rPr>
                        <m:t>=−</m:t>
                      </m:r>
                      <m:f>
                        <m:fPr>
                          <m:ctrlPr>
                            <a:rPr lang="en-GB" b="0" i="1" smtClean="0">
                              <a:latin typeface="Cambria Math"/>
                              <a:ea typeface="Cambria Math"/>
                            </a:rPr>
                          </m:ctrlPr>
                        </m:fPr>
                        <m:num>
                          <m:r>
                            <a:rPr lang="en-GB" b="0" i="1" smtClean="0">
                              <a:latin typeface="Cambria Math"/>
                              <a:ea typeface="Cambria Math"/>
                            </a:rPr>
                            <m:t>∆</m:t>
                          </m:r>
                          <m:r>
                            <a:rPr lang="en-GB" b="0" i="1" smtClean="0">
                              <a:latin typeface="Cambria Math"/>
                              <a:ea typeface="Cambria Math"/>
                            </a:rPr>
                            <m:t>𝐺</m:t>
                          </m:r>
                        </m:num>
                        <m:den>
                          <m:r>
                            <a:rPr lang="en-GB" b="0" i="1" smtClean="0">
                              <a:latin typeface="Cambria Math"/>
                              <a:ea typeface="Cambria Math"/>
                            </a:rPr>
                            <m:t>𝑛𝐹</m:t>
                          </m:r>
                        </m:den>
                      </m:f>
                    </m:oMath>
                  </m:oMathPara>
                </a14:m>
                <a:endParaRPr lang="en-GB" dirty="0"/>
              </a:p>
            </p:txBody>
          </p:sp>
        </mc:Choice>
        <mc:Fallback xmlns="">
          <p:sp>
            <p:nvSpPr>
              <p:cNvPr id="19" name="TextBox 18"/>
              <p:cNvSpPr txBox="1">
                <a:spLocks noRot="1" noChangeAspect="1" noMove="1" noResize="1" noEditPoints="1" noAdjustHandles="1" noChangeArrowheads="1" noChangeShapeType="1" noTextEdit="1"/>
              </p:cNvSpPr>
              <p:nvPr/>
            </p:nvSpPr>
            <p:spPr>
              <a:xfrm>
                <a:off x="2411760" y="2652806"/>
                <a:ext cx="4036490" cy="610936"/>
              </a:xfrm>
              <a:prstGeom prst="rect">
                <a:avLst/>
              </a:prstGeom>
              <a:blipFill rotWithShape="1">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241926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764704"/>
            <a:ext cx="8229600" cy="1143000"/>
          </a:xfrm>
        </p:spPr>
        <p:txBody>
          <a:bodyPr>
            <a:normAutofit/>
          </a:bodyPr>
          <a:lstStyle/>
          <a:p>
            <a:r>
              <a:rPr lang="en-GB" dirty="0"/>
              <a:t>Quantitative Design</a:t>
            </a:r>
          </a:p>
        </p:txBody>
      </p:sp>
      <p:sp>
        <p:nvSpPr>
          <p:cNvPr id="3" name="Content Placeholder 2"/>
          <p:cNvSpPr>
            <a:spLocks noGrp="1"/>
          </p:cNvSpPr>
          <p:nvPr>
            <p:ph idx="1"/>
          </p:nvPr>
        </p:nvSpPr>
        <p:spPr>
          <a:xfrm>
            <a:off x="251520" y="1844824"/>
            <a:ext cx="8435280" cy="4281339"/>
          </a:xfrm>
        </p:spPr>
        <p:txBody>
          <a:bodyPr>
            <a:normAutofit/>
          </a:bodyPr>
          <a:lstStyle/>
          <a:p>
            <a:r>
              <a:rPr lang="en-GB" dirty="0"/>
              <a:t>Electrode Area dependant upon Electrode Current Density</a:t>
            </a:r>
          </a:p>
          <a:p>
            <a:r>
              <a:rPr lang="en-GB" dirty="0"/>
              <a:t>Typically found by experiment as it is dependant upon electrolyte concentration, temperature and pressure.</a:t>
            </a:r>
          </a:p>
          <a:p>
            <a:r>
              <a:rPr lang="en-GB" dirty="0"/>
              <a:t>Struggling to find a value so far</a:t>
            </a:r>
          </a:p>
          <a:p>
            <a:pPr marL="0" indent="0">
              <a:buNone/>
            </a:pPr>
            <a:endParaRPr lang="en-GB" dirty="0"/>
          </a:p>
        </p:txBody>
      </p:sp>
    </p:spTree>
    <p:extLst>
      <p:ext uri="{BB962C8B-B14F-4D97-AF65-F5344CB8AC3E}">
        <p14:creationId xmlns:p14="http://schemas.microsoft.com/office/powerpoint/2010/main" val="12862708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28083"/>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65261" y="554304"/>
            <a:ext cx="8229600" cy="1143000"/>
          </a:xfrm>
        </p:spPr>
        <p:txBody>
          <a:bodyPr>
            <a:normAutofit/>
          </a:bodyPr>
          <a:lstStyle/>
          <a:p>
            <a:r>
              <a:rPr lang="en-GB" dirty="0"/>
              <a:t>Scaled Commercial Data</a:t>
            </a:r>
          </a:p>
        </p:txBody>
      </p:sp>
      <p:sp>
        <p:nvSpPr>
          <p:cNvPr id="3" name="Content Placeholder 2"/>
          <p:cNvSpPr>
            <a:spLocks noGrp="1"/>
          </p:cNvSpPr>
          <p:nvPr>
            <p:ph idx="1"/>
          </p:nvPr>
        </p:nvSpPr>
        <p:spPr>
          <a:xfrm>
            <a:off x="251520" y="1556792"/>
            <a:ext cx="8435280" cy="4569371"/>
          </a:xfrm>
        </p:spPr>
        <p:txBody>
          <a:bodyPr>
            <a:normAutofit fontScale="77500" lnSpcReduction="20000"/>
          </a:bodyPr>
          <a:lstStyle/>
          <a:p>
            <a:r>
              <a:rPr lang="en-GB" dirty="0"/>
              <a:t>Operating Temperature = 40degC</a:t>
            </a:r>
          </a:p>
          <a:p>
            <a:endParaRPr lang="en-GB" dirty="0"/>
          </a:p>
          <a:p>
            <a:r>
              <a:rPr lang="en-GB" dirty="0"/>
              <a:t>Operating Pressure = 11bara</a:t>
            </a:r>
          </a:p>
          <a:p>
            <a:endParaRPr lang="en-GB" dirty="0"/>
          </a:p>
          <a:p>
            <a:r>
              <a:rPr lang="en-GB" dirty="0"/>
              <a:t>Electrolyte is coolant with design </a:t>
            </a:r>
            <a:r>
              <a:rPr lang="en-GB" dirty="0" err="1"/>
              <a:t>Tmax</a:t>
            </a:r>
            <a:r>
              <a:rPr lang="en-GB" dirty="0"/>
              <a:t> of 40degC.</a:t>
            </a:r>
          </a:p>
          <a:p>
            <a:endParaRPr lang="en-GB" dirty="0"/>
          </a:p>
          <a:p>
            <a:r>
              <a:rPr lang="en-GB" dirty="0"/>
              <a:t>Coolant(Electrolyte) </a:t>
            </a:r>
            <a:r>
              <a:rPr lang="en-GB" dirty="0" err="1"/>
              <a:t>Flowrate</a:t>
            </a:r>
            <a:r>
              <a:rPr lang="en-GB" dirty="0"/>
              <a:t> = 20.738kg/</a:t>
            </a:r>
            <a:r>
              <a:rPr lang="en-GB" dirty="0" err="1"/>
              <a:t>hr</a:t>
            </a:r>
            <a:endParaRPr lang="en-GB" dirty="0"/>
          </a:p>
          <a:p>
            <a:endParaRPr lang="en-GB" dirty="0"/>
          </a:p>
          <a:p>
            <a:r>
              <a:rPr lang="en-GB" dirty="0"/>
              <a:t>Split between the product  streams = 10.369 kg/</a:t>
            </a:r>
            <a:r>
              <a:rPr lang="en-GB" dirty="0" err="1"/>
              <a:t>hr</a:t>
            </a:r>
            <a:r>
              <a:rPr lang="en-GB" dirty="0"/>
              <a:t> each</a:t>
            </a:r>
          </a:p>
          <a:p>
            <a:endParaRPr lang="en-GB" dirty="0"/>
          </a:p>
          <a:p>
            <a:pPr marL="0" indent="0">
              <a:buNone/>
            </a:pPr>
            <a:endParaRPr lang="en-GB" sz="1900" dirty="0"/>
          </a:p>
          <a:p>
            <a:pPr marL="0" indent="0">
              <a:buNone/>
            </a:pPr>
            <a:endParaRPr lang="en-GB" sz="1900" dirty="0"/>
          </a:p>
          <a:p>
            <a:pPr marL="0" indent="0">
              <a:buNone/>
            </a:pPr>
            <a:r>
              <a:rPr lang="en-GB" sz="1900" dirty="0"/>
              <a:t>http://www.hydrogenics.com/assets/pdfs/Industrial%20brochure_English.pdf</a:t>
            </a:r>
          </a:p>
          <a:p>
            <a:endParaRPr lang="en-GB" dirty="0"/>
          </a:p>
        </p:txBody>
      </p:sp>
    </p:spTree>
    <p:extLst>
      <p:ext uri="{BB962C8B-B14F-4D97-AF65-F5344CB8AC3E}">
        <p14:creationId xmlns:p14="http://schemas.microsoft.com/office/powerpoint/2010/main" val="34726947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494631"/>
            <a:ext cx="9192975"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593952"/>
            <a:ext cx="8229600" cy="1143000"/>
          </a:xfrm>
        </p:spPr>
        <p:txBody>
          <a:bodyPr>
            <a:normAutofit/>
          </a:bodyPr>
          <a:lstStyle/>
          <a:p>
            <a:r>
              <a:rPr lang="en-GB" dirty="0"/>
              <a:t>Exit Stream Composition</a:t>
            </a:r>
          </a:p>
        </p:txBody>
      </p:sp>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696045" y="1510681"/>
            <a:ext cx="7174017" cy="5300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67954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539552" y="764704"/>
            <a:ext cx="8229600" cy="1143000"/>
          </a:xfrm>
        </p:spPr>
        <p:txBody>
          <a:bodyPr>
            <a:normAutofit/>
          </a:bodyPr>
          <a:lstStyle/>
          <a:p>
            <a:r>
              <a:rPr lang="en-US" altLang="zh-CN" dirty="0"/>
              <a:t>Gas-Liquid Separation</a:t>
            </a:r>
            <a:endParaRPr lang="en-GB" dirty="0"/>
          </a:p>
        </p:txBody>
      </p:sp>
      <p:sp>
        <p:nvSpPr>
          <p:cNvPr id="3" name="Content Placeholder 2"/>
          <p:cNvSpPr>
            <a:spLocks noGrp="1"/>
          </p:cNvSpPr>
          <p:nvPr>
            <p:ph idx="1"/>
          </p:nvPr>
        </p:nvSpPr>
        <p:spPr>
          <a:xfrm>
            <a:off x="251520" y="1916832"/>
            <a:ext cx="8435280" cy="4209331"/>
          </a:xfrm>
        </p:spPr>
        <p:txBody>
          <a:bodyPr>
            <a:normAutofit fontScale="77500" lnSpcReduction="20000"/>
          </a:bodyPr>
          <a:lstStyle/>
          <a:p>
            <a:pPr marL="609600" indent="-609600">
              <a:buFontTx/>
              <a:buAutoNum type="arabicPeriod"/>
            </a:pPr>
            <a:r>
              <a:rPr lang="en-US" altLang="zh-CN" dirty="0" smtClean="0"/>
              <a:t> Gravity </a:t>
            </a:r>
            <a:r>
              <a:rPr lang="en-US" altLang="zh-CN" dirty="0"/>
              <a:t>– System is operating under low  gravity</a:t>
            </a:r>
          </a:p>
          <a:p>
            <a:pPr marL="609600" indent="-609600"/>
            <a:endParaRPr lang="en-US" altLang="zh-CN" dirty="0"/>
          </a:p>
          <a:p>
            <a:pPr marL="0" indent="0">
              <a:buNone/>
            </a:pPr>
            <a:r>
              <a:rPr lang="en-US" altLang="zh-CN" dirty="0"/>
              <a:t>2.    </a:t>
            </a:r>
            <a:r>
              <a:rPr lang="en-US" altLang="zh-CN" dirty="0" smtClean="0"/>
              <a:t>  Distillation </a:t>
            </a:r>
            <a:r>
              <a:rPr lang="en-US" altLang="zh-CN" dirty="0"/>
              <a:t>– Similar to gravity system, not suitable to </a:t>
            </a:r>
          </a:p>
          <a:p>
            <a:pPr marL="0" indent="0">
              <a:buNone/>
            </a:pPr>
            <a:r>
              <a:rPr lang="en-US" altLang="zh-CN" dirty="0"/>
              <a:t>                          </a:t>
            </a:r>
            <a:r>
              <a:rPr lang="en-US" altLang="zh-CN" dirty="0" smtClean="0"/>
              <a:t>     </a:t>
            </a:r>
            <a:r>
              <a:rPr lang="en-US" altLang="zh-CN" dirty="0"/>
              <a:t>gas-liquid separation.</a:t>
            </a:r>
          </a:p>
          <a:p>
            <a:pPr marL="609600" indent="-609600"/>
            <a:endParaRPr lang="en-US" altLang="zh-CN" dirty="0"/>
          </a:p>
          <a:p>
            <a:pPr marL="609600" indent="-609600">
              <a:buFontTx/>
              <a:buAutoNum type="arabicPeriod" startAt="3"/>
            </a:pPr>
            <a:r>
              <a:rPr lang="en-US" altLang="zh-CN" dirty="0"/>
              <a:t>Adsorption – Complex adsorption/desorption process, </a:t>
            </a:r>
          </a:p>
          <a:p>
            <a:pPr marL="0" indent="0">
              <a:buNone/>
            </a:pPr>
            <a:r>
              <a:rPr lang="en-US" altLang="zh-CN" dirty="0"/>
              <a:t>                              </a:t>
            </a:r>
            <a:r>
              <a:rPr lang="en-US" altLang="zh-CN" dirty="0" smtClean="0"/>
              <a:t>   adsorbents </a:t>
            </a:r>
            <a:r>
              <a:rPr lang="en-US" altLang="zh-CN" dirty="0"/>
              <a:t>decrease the water purity.</a:t>
            </a:r>
          </a:p>
          <a:p>
            <a:pPr marL="609600" indent="-609600"/>
            <a:endParaRPr lang="en-US" altLang="zh-CN" dirty="0"/>
          </a:p>
          <a:p>
            <a:pPr marL="609600" indent="-609600">
              <a:buFontTx/>
              <a:buAutoNum type="arabicPeriod" startAt="4"/>
            </a:pPr>
            <a:r>
              <a:rPr lang="en-US" altLang="zh-CN" dirty="0"/>
              <a:t>Membrane – The size of the molecule of water is bigger </a:t>
            </a:r>
          </a:p>
          <a:p>
            <a:pPr marL="0" indent="0">
              <a:buNone/>
            </a:pPr>
            <a:r>
              <a:rPr lang="en-US" altLang="zh-CN" dirty="0"/>
              <a:t>                             </a:t>
            </a:r>
            <a:r>
              <a:rPr lang="en-US" altLang="zh-CN" dirty="0" smtClean="0"/>
              <a:t>    than  </a:t>
            </a:r>
            <a:r>
              <a:rPr lang="en-US" altLang="zh-CN" dirty="0"/>
              <a:t>the size of gas’ molecule</a:t>
            </a:r>
            <a:endParaRPr lang="en-GB" dirty="0"/>
          </a:p>
        </p:txBody>
      </p:sp>
    </p:spTree>
    <p:extLst>
      <p:ext uri="{BB962C8B-B14F-4D97-AF65-F5344CB8AC3E}">
        <p14:creationId xmlns:p14="http://schemas.microsoft.com/office/powerpoint/2010/main" val="35932845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38944" y="836712"/>
            <a:ext cx="8229600" cy="1143000"/>
          </a:xfrm>
        </p:spPr>
        <p:txBody>
          <a:bodyPr>
            <a:normAutofit/>
          </a:bodyPr>
          <a:lstStyle/>
          <a:p>
            <a:r>
              <a:rPr lang="en-US" altLang="zh-CN" dirty="0"/>
              <a:t>Centrifugal Separator</a:t>
            </a:r>
            <a:endParaRPr lang="en-GB" dirty="0"/>
          </a:p>
        </p:txBody>
      </p:sp>
      <p:sp>
        <p:nvSpPr>
          <p:cNvPr id="3" name="Content Placeholder 2"/>
          <p:cNvSpPr>
            <a:spLocks noGrp="1"/>
          </p:cNvSpPr>
          <p:nvPr>
            <p:ph idx="1"/>
          </p:nvPr>
        </p:nvSpPr>
        <p:spPr>
          <a:xfrm>
            <a:off x="251520" y="1916832"/>
            <a:ext cx="8435280" cy="4209331"/>
          </a:xfrm>
        </p:spPr>
        <p:txBody>
          <a:bodyPr>
            <a:normAutofit fontScale="92500" lnSpcReduction="20000"/>
          </a:bodyPr>
          <a:lstStyle/>
          <a:p>
            <a:pPr>
              <a:lnSpc>
                <a:spcPct val="80000"/>
              </a:lnSpc>
            </a:pPr>
            <a:r>
              <a:rPr lang="en-US" altLang="zh-CN" dirty="0"/>
              <a:t>Centrifugal separator is the best choice for separate oxygen or hydrogen bubble from electrolyte flow</a:t>
            </a:r>
          </a:p>
          <a:p>
            <a:pPr>
              <a:lnSpc>
                <a:spcPct val="80000"/>
              </a:lnSpc>
            </a:pPr>
            <a:endParaRPr lang="en-US" altLang="zh-CN" dirty="0"/>
          </a:p>
          <a:p>
            <a:pPr>
              <a:lnSpc>
                <a:spcPct val="80000"/>
              </a:lnSpc>
            </a:pPr>
            <a:r>
              <a:rPr lang="en-US" altLang="zh-CN" dirty="0"/>
              <a:t>Centrifugal separation occurs when a mixture in the machine's chamber is spun very quickly, and heavy materials (in this case, electrolyte) typically settle differently than lighter ones (bubble). </a:t>
            </a:r>
          </a:p>
          <a:p>
            <a:pPr>
              <a:lnSpc>
                <a:spcPct val="80000"/>
              </a:lnSpc>
            </a:pPr>
            <a:endParaRPr lang="en-US" altLang="zh-CN" dirty="0"/>
          </a:p>
          <a:p>
            <a:pPr>
              <a:lnSpc>
                <a:spcPct val="80000"/>
              </a:lnSpc>
            </a:pPr>
            <a:r>
              <a:rPr lang="en-US" altLang="zh-CN" dirty="0"/>
              <a:t>Electrolyte is then typically collected from the bottom and bubble can be collected, as it rises to the top and through an exit opening in the centrifugal separator </a:t>
            </a:r>
          </a:p>
          <a:p>
            <a:endParaRPr lang="en-GB" dirty="0"/>
          </a:p>
        </p:txBody>
      </p:sp>
    </p:spTree>
    <p:extLst>
      <p:ext uri="{BB962C8B-B14F-4D97-AF65-F5344CB8AC3E}">
        <p14:creationId xmlns:p14="http://schemas.microsoft.com/office/powerpoint/2010/main" val="37365775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836712"/>
            <a:ext cx="8229600" cy="1143000"/>
          </a:xfrm>
        </p:spPr>
        <p:txBody>
          <a:bodyPr>
            <a:normAutofit/>
          </a:bodyPr>
          <a:lstStyle/>
          <a:p>
            <a:r>
              <a:rPr lang="en-US" altLang="zh-CN" dirty="0"/>
              <a:t>Separator Design Basis</a:t>
            </a:r>
            <a:endParaRPr lang="en-GB" dirty="0"/>
          </a:p>
        </p:txBody>
      </p:sp>
      <p:sp>
        <p:nvSpPr>
          <p:cNvPr id="3" name="Content Placeholder 2"/>
          <p:cNvSpPr>
            <a:spLocks noGrp="1"/>
          </p:cNvSpPr>
          <p:nvPr>
            <p:ph idx="1"/>
          </p:nvPr>
        </p:nvSpPr>
        <p:spPr>
          <a:xfrm>
            <a:off x="251520" y="1916832"/>
            <a:ext cx="8435280" cy="4209331"/>
          </a:xfrm>
        </p:spPr>
        <p:txBody>
          <a:bodyPr>
            <a:normAutofit fontScale="92500"/>
          </a:bodyPr>
          <a:lstStyle/>
          <a:p>
            <a:pPr marL="609600" indent="-609600">
              <a:lnSpc>
                <a:spcPct val="90000"/>
              </a:lnSpc>
              <a:buFontTx/>
              <a:buNone/>
            </a:pPr>
            <a:r>
              <a:rPr lang="en-US" altLang="zh-CN" dirty="0"/>
              <a:t>Assumptions:</a:t>
            </a:r>
          </a:p>
          <a:p>
            <a:pPr marL="609600" indent="-609600">
              <a:lnSpc>
                <a:spcPct val="90000"/>
              </a:lnSpc>
              <a:buFontTx/>
              <a:buNone/>
            </a:pPr>
            <a:endParaRPr lang="en-US" altLang="zh-CN" dirty="0"/>
          </a:p>
          <a:p>
            <a:pPr marL="609600" indent="-609600">
              <a:lnSpc>
                <a:spcPct val="90000"/>
              </a:lnSpc>
              <a:buFontTx/>
              <a:buAutoNum type="arabicPeriod"/>
            </a:pPr>
            <a:r>
              <a:rPr lang="en-US" altLang="zh-CN" dirty="0"/>
              <a:t>All bubbles in liquid phase are evenly distributed</a:t>
            </a:r>
          </a:p>
          <a:p>
            <a:pPr marL="609600" indent="-609600">
              <a:lnSpc>
                <a:spcPct val="90000"/>
              </a:lnSpc>
              <a:buFontTx/>
              <a:buAutoNum type="arabicPeriod"/>
            </a:pPr>
            <a:r>
              <a:rPr lang="en-US" altLang="zh-CN" dirty="0"/>
              <a:t>The density of liquid phase is uniform</a:t>
            </a:r>
          </a:p>
          <a:p>
            <a:pPr marL="609600" indent="-609600">
              <a:lnSpc>
                <a:spcPct val="90000"/>
              </a:lnSpc>
              <a:buFontTx/>
              <a:buAutoNum type="arabicPeriod"/>
            </a:pPr>
            <a:r>
              <a:rPr lang="en-US" altLang="zh-CN" dirty="0"/>
              <a:t>Gas-Liquid mixture make a rotary motions with the same velocity in the centrifugal chamber</a:t>
            </a:r>
          </a:p>
          <a:p>
            <a:pPr marL="609600" indent="-609600">
              <a:lnSpc>
                <a:spcPct val="90000"/>
              </a:lnSpc>
              <a:buFontTx/>
              <a:buAutoNum type="arabicPeriod"/>
            </a:pPr>
            <a:r>
              <a:rPr lang="en-US" altLang="zh-CN" dirty="0"/>
              <a:t>Neglect the action of gravity, only consider centrifugal force during the separation process.</a:t>
            </a:r>
          </a:p>
          <a:p>
            <a:pPr marL="0" indent="0">
              <a:buNone/>
            </a:pPr>
            <a:endParaRPr lang="en-GB" dirty="0"/>
          </a:p>
        </p:txBody>
      </p:sp>
    </p:spTree>
    <p:extLst>
      <p:ext uri="{BB962C8B-B14F-4D97-AF65-F5344CB8AC3E}">
        <p14:creationId xmlns:p14="http://schemas.microsoft.com/office/powerpoint/2010/main" val="173905566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4153"/>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239136" y="692696"/>
            <a:ext cx="8229600" cy="1143000"/>
          </a:xfrm>
        </p:spPr>
        <p:txBody>
          <a:bodyPr>
            <a:normAutofit fontScale="90000"/>
          </a:bodyPr>
          <a:lstStyle/>
          <a:p>
            <a:r>
              <a:rPr lang="en-US" altLang="zh-CN" b="1" dirty="0"/>
              <a:t>GAS-LIQUID CYLINDRICAL CYCLONE</a:t>
            </a:r>
            <a:endParaRPr lang="en-GB" dirty="0"/>
          </a:p>
        </p:txBody>
      </p:sp>
      <p:pic>
        <p:nvPicPr>
          <p:cNvPr id="19" name="Picture 4"/>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1691680" y="1844824"/>
            <a:ext cx="5472608" cy="4281339"/>
          </a:xfrm>
          <a:noFill/>
          <a:ln/>
        </p:spPr>
      </p:pic>
    </p:spTree>
    <p:extLst>
      <p:ext uri="{BB962C8B-B14F-4D97-AF65-F5344CB8AC3E}">
        <p14:creationId xmlns:p14="http://schemas.microsoft.com/office/powerpoint/2010/main" val="19355450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15514632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r>
              <a:rPr lang="en-GB" dirty="0" smtClean="0"/>
              <a:t> </a:t>
            </a:r>
            <a:endParaRPr lang="en-GB" dirty="0"/>
          </a:p>
        </p:txBody>
      </p:sp>
      <p:pic>
        <p:nvPicPr>
          <p:cNvPr id="19" name="Picture 4"/>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2228893" y="692696"/>
            <a:ext cx="4255431" cy="5646855"/>
          </a:xfrm>
          <a:noFill/>
          <a:ln/>
        </p:spPr>
      </p:pic>
    </p:spTree>
    <p:extLst>
      <p:ext uri="{BB962C8B-B14F-4D97-AF65-F5344CB8AC3E}">
        <p14:creationId xmlns:p14="http://schemas.microsoft.com/office/powerpoint/2010/main" val="22880577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417516134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Content Placeholder 4"/>
          <p:cNvSpPr>
            <a:spLocks noGrp="1"/>
          </p:cNvSpPr>
          <p:nvPr>
            <p:ph idx="1"/>
          </p:nvPr>
        </p:nvSpPr>
        <p:spPr/>
        <p:txBody>
          <a:bodyPr/>
          <a:lstStyle/>
          <a:p>
            <a:endParaRPr lang="en-GB"/>
          </a:p>
        </p:txBody>
      </p:sp>
    </p:spTree>
    <p:extLst>
      <p:ext uri="{BB962C8B-B14F-4D97-AF65-F5344CB8AC3E}">
        <p14:creationId xmlns:p14="http://schemas.microsoft.com/office/powerpoint/2010/main" val="1609894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463" y="542472"/>
            <a:ext cx="9156463"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505332" y="122412"/>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08260"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7" name="Flowchart: Manual Operation 16"/>
          <p:cNvSpPr/>
          <p:nvPr/>
        </p:nvSpPr>
        <p:spPr>
          <a:xfrm rot="10800000">
            <a:off x="7060388" y="13228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29399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 name="Title 1"/>
          <p:cNvSpPr>
            <a:spLocks noGrp="1"/>
          </p:cNvSpPr>
          <p:nvPr>
            <p:ph type="title"/>
          </p:nvPr>
        </p:nvSpPr>
        <p:spPr>
          <a:xfrm>
            <a:off x="450968" y="2060848"/>
            <a:ext cx="8229600" cy="1143000"/>
          </a:xfrm>
        </p:spPr>
        <p:txBody>
          <a:bodyPr>
            <a:normAutofit/>
          </a:bodyPr>
          <a:lstStyle/>
          <a:p>
            <a:endParaRPr lang="en-GB" dirty="0"/>
          </a:p>
        </p:txBody>
      </p:sp>
      <p:sp>
        <p:nvSpPr>
          <p:cNvPr id="3" name="Content Placeholder 2"/>
          <p:cNvSpPr>
            <a:spLocks noGrp="1"/>
          </p:cNvSpPr>
          <p:nvPr>
            <p:ph idx="1"/>
          </p:nvPr>
        </p:nvSpPr>
        <p:spPr>
          <a:xfrm>
            <a:off x="251520" y="3861048"/>
            <a:ext cx="8435280" cy="2265115"/>
          </a:xfrm>
        </p:spPr>
        <p:txBody>
          <a:bodyPr>
            <a:normAutofit/>
          </a:bodyPr>
          <a:lstStyle/>
          <a:p>
            <a:endParaRPr lang="en-GB" dirty="0"/>
          </a:p>
        </p:txBody>
      </p:sp>
    </p:spTree>
    <p:extLst>
      <p:ext uri="{BB962C8B-B14F-4D97-AF65-F5344CB8AC3E}">
        <p14:creationId xmlns:p14="http://schemas.microsoft.com/office/powerpoint/2010/main" val="127413163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pic>
        <p:nvPicPr>
          <p:cNvPr id="17" name="Picture 16" descr="ntrs.nasa.gov/archive/nasa/casi.ntrs.nasa.gov/20090033097_2009032866.pdf - Google Chrome"/>
          <p:cNvPicPr>
            <a:picLocks noChangeAspect="1"/>
          </p:cNvPicPr>
          <p:nvPr/>
        </p:nvPicPr>
        <p:blipFill rotWithShape="1">
          <a:blip r:embed="rId4">
            <a:extLst>
              <a:ext uri="{28A0092B-C50C-407E-A947-70E740481C1C}">
                <a14:useLocalDpi xmlns:a14="http://schemas.microsoft.com/office/drawing/2010/main" val="0"/>
              </a:ext>
            </a:extLst>
          </a:blip>
          <a:srcRect l="30606" t="14960" r="6970" b="10457"/>
          <a:stretch/>
        </p:blipFill>
        <p:spPr>
          <a:xfrm>
            <a:off x="-36069" y="591125"/>
            <a:ext cx="9180069" cy="6266875"/>
          </a:xfrm>
          <a:prstGeom prst="rect">
            <a:avLst/>
          </a:prstGeom>
        </p:spPr>
      </p:pic>
    </p:spTree>
    <p:extLst>
      <p:ext uri="{BB962C8B-B14F-4D97-AF65-F5344CB8AC3E}">
        <p14:creationId xmlns:p14="http://schemas.microsoft.com/office/powerpoint/2010/main" val="10731451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54049"/>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sp>
        <p:nvSpPr>
          <p:cNvPr id="6" name="Flowchart: Manual Operation 5"/>
          <p:cNvSpPr/>
          <p:nvPr/>
        </p:nvSpPr>
        <p:spPr>
          <a:xfrm rot="10800000">
            <a:off x="-11557"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Manual Operation 6"/>
          <p:cNvSpPr/>
          <p:nvPr/>
        </p:nvSpPr>
        <p:spPr>
          <a:xfrm rot="10800000">
            <a:off x="2808197"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Manual Operation 7"/>
          <p:cNvSpPr/>
          <p:nvPr/>
        </p:nvSpPr>
        <p:spPr>
          <a:xfrm rot="10800000">
            <a:off x="1392992" y="129463"/>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5648423" y="12946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4233219" y="129462"/>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3" name="TextBox 12"/>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4" name="TextBox 13"/>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TextBox 14"/>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6" name="TextBox 15"/>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 name="Title 1"/>
          <p:cNvSpPr>
            <a:spLocks noGrp="1"/>
          </p:cNvSpPr>
          <p:nvPr>
            <p:ph type="title"/>
          </p:nvPr>
        </p:nvSpPr>
        <p:spPr>
          <a:xfrm>
            <a:off x="438944" y="692696"/>
            <a:ext cx="8229600" cy="1143000"/>
          </a:xfrm>
        </p:spPr>
        <p:txBody>
          <a:bodyPr>
            <a:normAutofit fontScale="90000"/>
          </a:bodyPr>
          <a:lstStyle/>
          <a:p>
            <a:r>
              <a:rPr lang="en-GB" altLang="ja-JP" dirty="0" smtClean="0"/>
              <a:t>Mostly Liquid Separator and Particulate Filter</a:t>
            </a:r>
            <a:endParaRPr lang="en-GB" dirty="0"/>
          </a:p>
        </p:txBody>
      </p:sp>
      <p:sp>
        <p:nvSpPr>
          <p:cNvPr id="3" name="Content Placeholder 2"/>
          <p:cNvSpPr>
            <a:spLocks noGrp="1"/>
          </p:cNvSpPr>
          <p:nvPr>
            <p:ph idx="1"/>
          </p:nvPr>
        </p:nvSpPr>
        <p:spPr>
          <a:xfrm>
            <a:off x="539552" y="1988840"/>
            <a:ext cx="8229600" cy="4525963"/>
          </a:xfrm>
        </p:spPr>
        <p:txBody>
          <a:bodyPr>
            <a:normAutofit/>
          </a:bodyPr>
          <a:lstStyle/>
          <a:p>
            <a:r>
              <a:rPr lang="en-GB" sz="2400" dirty="0" smtClean="0"/>
              <a:t>The mostly liquid Separator is designed to remove free gas that has trapped in the waste water tank such as excess air </a:t>
            </a:r>
          </a:p>
          <a:p>
            <a:r>
              <a:rPr lang="en-GB" sz="2400" dirty="0" smtClean="0"/>
              <a:t>–most likely be a pressure driven vertical gas-liquid separator with a demister for a high efficiency and to enable a smaller design </a:t>
            </a:r>
          </a:p>
          <a:p>
            <a:r>
              <a:rPr lang="en-GB" sz="2400" dirty="0" smtClean="0"/>
              <a:t>The Particulate filter is designed to remove free solids such as hair before they enter the multi-filtration beds </a:t>
            </a:r>
          </a:p>
          <a:p>
            <a:r>
              <a:rPr lang="en-GB" sz="2400" dirty="0" smtClean="0"/>
              <a:t>– gravity or pressure driven filtration or the use of hydro-cyclones which are able to remove solid particles without the use of filtration. </a:t>
            </a:r>
          </a:p>
          <a:p>
            <a:r>
              <a:rPr lang="en-GB" sz="2400" dirty="0" smtClean="0"/>
              <a:t>To be determined this week</a:t>
            </a:r>
            <a:endParaRPr lang="en-GB" sz="2400" dirty="0"/>
          </a:p>
        </p:txBody>
      </p:sp>
    </p:spTree>
    <p:extLst>
      <p:ext uri="{BB962C8B-B14F-4D97-AF65-F5344CB8AC3E}">
        <p14:creationId xmlns:p14="http://schemas.microsoft.com/office/powerpoint/2010/main" val="27236945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a:t>
            </a:r>
            <a:endParaRPr lang="en-GB" dirty="0"/>
          </a:p>
        </p:txBody>
      </p:sp>
      <p:sp>
        <p:nvSpPr>
          <p:cNvPr id="3" name="Content Placeholder 2"/>
          <p:cNvSpPr>
            <a:spLocks noGrp="1"/>
          </p:cNvSpPr>
          <p:nvPr>
            <p:ph idx="1"/>
          </p:nvPr>
        </p:nvSpPr>
        <p:spPr/>
        <p:txBody>
          <a:bodyPr/>
          <a:lstStyle/>
          <a:p>
            <a:pPr marL="0" indent="0">
              <a:buNone/>
            </a:pPr>
            <a:r>
              <a:rPr lang="en-US" dirty="0" smtClean="0"/>
              <a:t> </a:t>
            </a:r>
            <a:endParaRPr lang="en-GB" dirty="0"/>
          </a:p>
        </p:txBody>
      </p:sp>
      <p:sp>
        <p:nvSpPr>
          <p:cNvPr id="4" name="Flowchart: Manual Operation 3"/>
          <p:cNvSpPr/>
          <p:nvPr/>
        </p:nvSpPr>
        <p:spPr>
          <a:xfrm rot="10800000">
            <a:off x="-11557" y="146248"/>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Manual Operation 8"/>
          <p:cNvSpPr/>
          <p:nvPr/>
        </p:nvSpPr>
        <p:spPr>
          <a:xfrm rot="10800000">
            <a:off x="1413924" y="146250"/>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Manual Operation 9"/>
          <p:cNvSpPr/>
          <p:nvPr/>
        </p:nvSpPr>
        <p:spPr>
          <a:xfrm rot="10800000">
            <a:off x="5658645" y="146251"/>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Manual Operation 10"/>
          <p:cNvSpPr/>
          <p:nvPr/>
        </p:nvSpPr>
        <p:spPr>
          <a:xfrm rot="10800000">
            <a:off x="2826275" y="146248"/>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lowchart: Manual Operation 11"/>
          <p:cNvSpPr/>
          <p:nvPr/>
        </p:nvSpPr>
        <p:spPr>
          <a:xfrm rot="10800000">
            <a:off x="4268904" y="146247"/>
            <a:ext cx="1415205" cy="419217"/>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rPr>
              <a:t>Design of Multi-Filtration Beds</a:t>
            </a:r>
            <a:r>
              <a:rPr lang="en-US" dirty="0">
                <a:solidFill>
                  <a:schemeClr val="tx1"/>
                </a:solidFill>
              </a:rPr>
              <a:t/>
            </a:r>
            <a:br>
              <a:rPr lang="en-US" dirty="0">
                <a:solidFill>
                  <a:schemeClr val="tx1"/>
                </a:solidFill>
              </a:rPr>
            </a:br>
            <a:r>
              <a:rPr lang="en-US" dirty="0">
                <a:solidFill>
                  <a:schemeClr val="tx1"/>
                </a:solidFill>
              </a:rPr>
              <a:t/>
            </a:r>
            <a:br>
              <a:rPr lang="en-US" dirty="0">
                <a:solidFill>
                  <a:schemeClr val="tx1"/>
                </a:solidFill>
              </a:rPr>
            </a:br>
            <a:r>
              <a:rPr lang="en-US" dirty="0">
                <a:solidFill>
                  <a:schemeClr val="tx1"/>
                </a:solidFill>
              </a:rPr>
              <a:t>The following table summaries the amount of Empty Bed Contact Time, along with the amount of kilograms that will pass in the allocated time based on the flow rate of 200.6kg/day. </a:t>
            </a:r>
            <a:br>
              <a:rPr lang="en-US" dirty="0">
                <a:solidFill>
                  <a:schemeClr val="tx1"/>
                </a:solidFill>
              </a:rPr>
            </a:br>
            <a:r>
              <a:rPr lang="en-US" dirty="0">
                <a:solidFill>
                  <a:schemeClr val="tx1"/>
                </a:solidFill>
              </a:rPr>
              <a:t>The Volume in m</a:t>
            </a:r>
            <a:r>
              <a:rPr lang="en-US" baseline="30000" dirty="0">
                <a:solidFill>
                  <a:schemeClr val="tx1"/>
                </a:solidFill>
              </a:rPr>
              <a:t>3 </a:t>
            </a:r>
            <a:r>
              <a:rPr lang="en-US" dirty="0">
                <a:solidFill>
                  <a:schemeClr val="tx1"/>
                </a:solidFill>
              </a:rPr>
              <a:t>was then determined</a:t>
            </a:r>
            <a:r>
              <a:rPr lang="en-US" dirty="0" smtClean="0">
                <a:solidFill>
                  <a:schemeClr val="tx1"/>
                </a:solidFill>
              </a:rPr>
              <a:t>.</a:t>
            </a:r>
          </a:p>
          <a:p>
            <a:pPr algn="ctr"/>
            <a:endParaRPr lang="en-US" dirty="0"/>
          </a:p>
          <a:p>
            <a:pPr algn="ctr"/>
            <a:endParaRPr lang="en-US" dirty="0" smtClean="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GB"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221" y="3789040"/>
            <a:ext cx="6705046" cy="2566204"/>
          </a:xfrm>
          <a:prstGeom prst="rect">
            <a:avLst/>
          </a:prstGeom>
        </p:spPr>
      </p:pic>
      <p:sp>
        <p:nvSpPr>
          <p:cNvPr id="16" name="TextBox 15"/>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7" name="TextBox 16"/>
          <p:cNvSpPr txBox="1"/>
          <p:nvPr/>
        </p:nvSpPr>
        <p:spPr>
          <a:xfrm>
            <a:off x="1691680" y="12946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8" name="TextBox 17"/>
          <p:cNvSpPr txBox="1"/>
          <p:nvPr/>
        </p:nvSpPr>
        <p:spPr>
          <a:xfrm>
            <a:off x="3071274" y="132287"/>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9" name="TextBox 18"/>
          <p:cNvSpPr txBox="1"/>
          <p:nvPr/>
        </p:nvSpPr>
        <p:spPr>
          <a:xfrm>
            <a:off x="4427984" y="129461"/>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0" name="TextBox 19"/>
          <p:cNvSpPr txBox="1"/>
          <p:nvPr/>
        </p:nvSpPr>
        <p:spPr>
          <a:xfrm>
            <a:off x="5918589" y="129460"/>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3591673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434</TotalTime>
  <Words>2446</Words>
  <Application>Microsoft Office PowerPoint</Application>
  <PresentationFormat>On-screen Show (4:3)</PresentationFormat>
  <Paragraphs>1038</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Presentation 14th February</vt:lpstr>
      <vt:lpstr>PowerPoint Presentation</vt:lpstr>
      <vt:lpstr>PowerPoint Presentation</vt:lpstr>
      <vt:lpstr>PowerPoint Presentation</vt:lpstr>
      <vt:lpstr>PowerPoint Presentation</vt:lpstr>
      <vt:lpstr>PowerPoint Presentation</vt:lpstr>
      <vt:lpstr>PowerPoint Presentation</vt:lpstr>
      <vt:lpstr>Mostly Liquid Separator and Particulate Filter</vt:lpstr>
      <vt:lpstr> </vt:lpstr>
      <vt:lpstr>PowerPoint Presentation</vt:lpstr>
      <vt:lpstr>Gas-Liquid Separator</vt:lpstr>
      <vt:lpstr>PowerPoint Presentation</vt:lpstr>
      <vt:lpstr>PowerPoint Presentation</vt:lpstr>
      <vt:lpstr>PowerPoint Presentation</vt:lpstr>
      <vt:lpstr>PowerPoint Presentation</vt:lpstr>
      <vt:lpstr>Membrane bioreactor</vt:lpstr>
      <vt:lpstr>PowerPoint Presentation</vt:lpstr>
      <vt:lpstr>Categorising risk</vt:lpstr>
      <vt:lpstr>Air Treatment </vt:lpstr>
      <vt:lpstr>Air Filtration and Trace Contaminant Removal System</vt:lpstr>
      <vt:lpstr>Air Filtration</vt:lpstr>
      <vt:lpstr>Trace Contaminant Removal</vt:lpstr>
      <vt:lpstr>CO2 Separation</vt:lpstr>
      <vt:lpstr>Desiccant Bed</vt:lpstr>
      <vt:lpstr>Desiccant Bed</vt:lpstr>
      <vt:lpstr>PowerPoint Presentation</vt:lpstr>
      <vt:lpstr>CO2 Treatment</vt:lpstr>
      <vt:lpstr>Sabatier Reactor</vt:lpstr>
      <vt:lpstr>Rate equation used to model </vt:lpstr>
      <vt:lpstr>Heat generation </vt:lpstr>
      <vt:lpstr>Isothermal vs non-isothermal performance</vt:lpstr>
      <vt:lpstr>Considerations given to air and water purity</vt:lpstr>
      <vt:lpstr>Solubility of gases in water</vt:lpstr>
      <vt:lpstr> </vt:lpstr>
      <vt:lpstr>PowerPoint Presentation</vt:lpstr>
      <vt:lpstr>PowerPoint Presentation</vt:lpstr>
      <vt:lpstr>Electrolysis Unit Design</vt:lpstr>
      <vt:lpstr>Design Basis</vt:lpstr>
      <vt:lpstr>Key Design Parameters</vt:lpstr>
      <vt:lpstr>Qualitative Design</vt:lpstr>
      <vt:lpstr>Quantitative Design</vt:lpstr>
      <vt:lpstr>Quantitative Design</vt:lpstr>
      <vt:lpstr>Quantitative Design</vt:lpstr>
      <vt:lpstr>Scaled Commercial Data</vt:lpstr>
      <vt:lpstr>Exit Stream Composition</vt:lpstr>
      <vt:lpstr>Gas-Liquid Separation</vt:lpstr>
      <vt:lpstr>Centrifugal Separator</vt:lpstr>
      <vt:lpstr>Separator Design Basis</vt:lpstr>
      <vt:lpstr>GAS-LIQUID CYLINDRICAL CYCLONE</vt:lpstr>
      <vt:lpstr> </vt:lpstr>
      <vt:lpstr>PowerPoint Presentation</vt:lpstr>
      <vt:lpstr>PowerPoint Presentation</vt:lpstr>
    </vt:vector>
  </TitlesOfParts>
  <Company>University of Edinburgh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Multi-Filtration Beds  The following table summaries that amount of Empty Bed Contact Time, along with the amount of kilograms that will pass in the allocated time based on the flow rate of 200.6kg/day.  The Volume in m3 was then determined.</dc:title>
  <dc:creator>DOIG Lois</dc:creator>
  <cp:lastModifiedBy>DOIG Lois</cp:lastModifiedBy>
  <cp:revision>27</cp:revision>
  <dcterms:created xsi:type="dcterms:W3CDTF">2012-02-09T13:52:17Z</dcterms:created>
  <dcterms:modified xsi:type="dcterms:W3CDTF">2012-02-19T14:35:00Z</dcterms:modified>
</cp:coreProperties>
</file>